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25"/>
  </p:notesMasterIdLst>
  <p:sldIdLst>
    <p:sldId id="256" r:id="rId2"/>
    <p:sldId id="327" r:id="rId3"/>
    <p:sldId id="297" r:id="rId4"/>
    <p:sldId id="308" r:id="rId5"/>
    <p:sldId id="328" r:id="rId6"/>
    <p:sldId id="313" r:id="rId7"/>
    <p:sldId id="312" r:id="rId8"/>
    <p:sldId id="314" r:id="rId9"/>
    <p:sldId id="311" r:id="rId10"/>
    <p:sldId id="315" r:id="rId11"/>
    <p:sldId id="318" r:id="rId12"/>
    <p:sldId id="316" r:id="rId13"/>
    <p:sldId id="317" r:id="rId14"/>
    <p:sldId id="310" r:id="rId15"/>
    <p:sldId id="320" r:id="rId16"/>
    <p:sldId id="319" r:id="rId17"/>
    <p:sldId id="321" r:id="rId18"/>
    <p:sldId id="322" r:id="rId19"/>
    <p:sldId id="323" r:id="rId20"/>
    <p:sldId id="324" r:id="rId21"/>
    <p:sldId id="325" r:id="rId22"/>
    <p:sldId id="326" r:id="rId23"/>
    <p:sldId id="329" r:id="rId24"/>
  </p:sldIdLst>
  <p:sldSz cx="9720263" cy="64801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charset="0"/>
        <a:ea typeface="Arial Unicode MS" pitchFamily="34" charset="-128"/>
        <a:cs typeface="Arial Unicode MS" pitchFamily="34" charset="-128"/>
      </a:defRPr>
    </a:lvl1pPr>
    <a:lvl2pPr marL="431800" indent="-215900" algn="l" defTabSz="457200"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charset="0"/>
        <a:ea typeface="Arial Unicode MS" pitchFamily="34" charset="-128"/>
        <a:cs typeface="Arial Unicode MS" pitchFamily="34" charset="-128"/>
      </a:defRPr>
    </a:lvl2pPr>
    <a:lvl3pPr marL="647700" indent="-215900" algn="l" defTabSz="457200"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charset="0"/>
        <a:ea typeface="Arial Unicode MS" pitchFamily="34" charset="-128"/>
        <a:cs typeface="Arial Unicode MS" pitchFamily="34" charset="-128"/>
      </a:defRPr>
    </a:lvl3pPr>
    <a:lvl4pPr marL="863600" indent="-215900" algn="l" defTabSz="457200"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charset="0"/>
        <a:ea typeface="Arial Unicode MS" pitchFamily="34" charset="-128"/>
        <a:cs typeface="Arial Unicode MS" pitchFamily="34" charset="-128"/>
      </a:defRPr>
    </a:lvl4pPr>
    <a:lvl5pPr marL="1079500" indent="-215900" algn="l" defTabSz="457200"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E11"/>
    <a:srgbClr val="252A4B"/>
    <a:srgbClr val="000000"/>
    <a:srgbClr val="87B4A1"/>
    <a:srgbClr val="565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4" autoAdjust="0"/>
    <p:restoredTop sz="88661" autoAdjust="0"/>
  </p:normalViewPr>
  <p:slideViewPr>
    <p:cSldViewPr>
      <p:cViewPr>
        <p:scale>
          <a:sx n="70" d="100"/>
          <a:sy n="70" d="100"/>
        </p:scale>
        <p:origin x="-438" y="-84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en-GB" dirty="0"/>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en-GB" dirty="0"/>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endParaRPr lang="en-GB" dirty="0"/>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400">
                <a:solidFill>
                  <a:srgbClr val="000000"/>
                </a:solidFill>
                <a:latin typeface="Times New Roman" pitchFamily="16" charset="0"/>
                <a:ea typeface="+mn-ea"/>
                <a:cs typeface="Arial Unicode MS" charset="0"/>
              </a:defRPr>
            </a:lvl1pPr>
          </a:lstStyle>
          <a:p>
            <a:pPr>
              <a:defRPr/>
            </a:pPr>
            <a:fld id="{948F0B0E-D12D-4F1E-89AF-F2AEA74F22C4}" type="slidenum">
              <a:rPr lang="en-GB"/>
              <a:pPr>
                <a:defRPr/>
              </a:pPr>
              <a:t>‹#›</a:t>
            </a:fld>
            <a:endParaRPr lang="en-GB" dirty="0"/>
          </a:p>
        </p:txBody>
      </p:sp>
    </p:spTree>
    <p:extLst>
      <p:ext uri="{BB962C8B-B14F-4D97-AF65-F5344CB8AC3E}">
        <p14:creationId xmlns:p14="http://schemas.microsoft.com/office/powerpoint/2010/main" val="14612351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10</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11</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12</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13</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14</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15</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16</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17</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18</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19</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2</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20</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21</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22</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23</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3</a:t>
            </a:fld>
            <a:endParaRPr lang="en-GB" dirty="0"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dirty="0" smtClean="0">
              <a:latin typeface="Arial" charset="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4</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5</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6</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7</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8</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buFont typeface="Wingdings" pitchFamily="2" charset="2"/>
              <a:buNone/>
            </a:pPr>
            <a:fld id="{423AE126-CA3A-47EF-BB8C-7E6E8D0679D8}" type="slidenum">
              <a:rPr lang="en-GB" smtClean="0">
                <a:latin typeface="Times New Roman" pitchFamily="18" charset="0"/>
                <a:ea typeface="Arial Unicode MS" pitchFamily="34" charset="-128"/>
                <a:cs typeface="Arial Unicode MS" pitchFamily="34" charset="-128"/>
              </a:rPr>
              <a:pPr>
                <a:buFont typeface="Wingdings" pitchFamily="2" charset="2"/>
                <a:buNone/>
              </a:pPr>
              <a:t>9</a:t>
            </a:fld>
            <a:endParaRPr lang="en-GB" smtClean="0">
              <a:latin typeface="Times New Roman" pitchFamily="18" charset="0"/>
              <a:ea typeface="Arial Unicode MS" pitchFamily="34" charset="-128"/>
              <a:cs typeface="Arial Unicode MS" pitchFamily="34" charset="-128"/>
            </a:endParaRPr>
          </a:p>
        </p:txBody>
      </p:sp>
      <p:sp>
        <p:nvSpPr>
          <p:cNvPr id="25603" name="Rectangle 1"/>
          <p:cNvSpPr>
            <a:spLocks noGrp="1" noRot="1" noChangeAspect="1" noChangeArrowheads="1" noTextEdit="1"/>
          </p:cNvSpPr>
          <p:nvPr>
            <p:ph type="sldImg"/>
          </p:nvPr>
        </p:nvSpPr>
        <p:spPr>
          <a:xfrm>
            <a:off x="1057275" y="763588"/>
            <a:ext cx="5657850" cy="3771900"/>
          </a:xfrm>
          <a:solidFill>
            <a:srgbClr val="FFFFFF"/>
          </a:solidFill>
          <a:ln>
            <a:solidFill>
              <a:srgbClr val="000000"/>
            </a:solidFill>
            <a:miter lim="800000"/>
          </a:ln>
        </p:spPr>
      </p:sp>
      <p:sp>
        <p:nvSpPr>
          <p:cNvPr id="25604" name="Text Box 2"/>
          <p:cNvSpPr>
            <a:spLocks noGrp="1" noChangeArrowheads="1"/>
          </p:cNvSpPr>
          <p:nvPr>
            <p:ph type="body" idx="1"/>
          </p:nvPr>
        </p:nvSpPr>
        <p:spPr>
          <a:xfrm>
            <a:off x="777875" y="4776788"/>
            <a:ext cx="6218238" cy="4525962"/>
          </a:xfrm>
          <a:noFill/>
          <a:ln/>
        </p:spPr>
        <p:txBody>
          <a:bodyPr/>
          <a:lstStyle/>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a:p>
            <a:pPr marL="215900" indent="-2159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 pos="5791200" algn="l"/>
              </a:tabLst>
            </a:pPr>
            <a:endParaRPr lang="en-GB" sz="2000" smtClean="0">
              <a:latin typeface="Arial" charset="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48627" y="1296035"/>
            <a:ext cx="8748237" cy="1728047"/>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GB" dirty="0"/>
          </a:p>
        </p:txBody>
      </p:sp>
      <p:sp>
        <p:nvSpPr>
          <p:cNvPr id="17" name="Footer Placeholder 16"/>
          <p:cNvSpPr>
            <a:spLocks noGrp="1"/>
          </p:cNvSpPr>
          <p:nvPr>
            <p:ph type="ftr" sz="quarter" idx="11"/>
          </p:nvPr>
        </p:nvSpPr>
        <p:spPr/>
        <p:txBody>
          <a:bodyPr/>
          <a:lstStyle/>
          <a:p>
            <a:pPr>
              <a:defRPr/>
            </a:pPr>
            <a:endParaRPr lang="en-GB" dirty="0"/>
          </a:p>
        </p:txBody>
      </p:sp>
      <p:sp>
        <p:nvSpPr>
          <p:cNvPr id="29" name="Slide Number Placeholder 28"/>
          <p:cNvSpPr>
            <a:spLocks noGrp="1"/>
          </p:cNvSpPr>
          <p:nvPr>
            <p:ph type="sldNum" sz="quarter" idx="12"/>
          </p:nvPr>
        </p:nvSpPr>
        <p:spPr/>
        <p:txBody>
          <a:bodyPr/>
          <a:lstStyle/>
          <a:p>
            <a:pPr>
              <a:defRPr/>
            </a:pPr>
            <a:fld id="{77251822-F947-4BBA-B716-47E7F1D845F5}" type="slidenum">
              <a:rPr lang="en-GB" smtClean="0"/>
              <a:pPr>
                <a:defRPr/>
              </a:pPr>
              <a:t>‹#›</a:t>
            </a:fld>
            <a:endParaRPr lang="en-GB" dirty="0"/>
          </a:p>
        </p:txBody>
      </p:sp>
      <p:sp>
        <p:nvSpPr>
          <p:cNvPr id="9" name="Subtitle 8"/>
          <p:cNvSpPr>
            <a:spLocks noGrp="1"/>
          </p:cNvSpPr>
          <p:nvPr>
            <p:ph type="subTitle" idx="1"/>
          </p:nvPr>
        </p:nvSpPr>
        <p:spPr>
          <a:xfrm>
            <a:off x="1458040" y="3148146"/>
            <a:ext cx="6804184" cy="1656045"/>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25A9E2FC-277D-4CD6-842D-1D9A7EE4297A}"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7191" y="259508"/>
            <a:ext cx="2187059" cy="552914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6013" y="259508"/>
            <a:ext cx="6399173" cy="552914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CB2BF1B-4EE5-4CC0-BC24-EF8CB816E8C4}"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BDD93AE-5EE8-4774-B05C-046FB256648D}"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01046" y="576015"/>
            <a:ext cx="7533204" cy="1728047"/>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01046" y="2369626"/>
            <a:ext cx="7533204" cy="1426538"/>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a:xfrm>
            <a:off x="8424228" y="6063164"/>
            <a:ext cx="810022" cy="345009"/>
          </a:xfrm>
        </p:spPr>
        <p:txBody>
          <a:bodyPr/>
          <a:lstStyle/>
          <a:p>
            <a:pPr>
              <a:defRPr/>
            </a:pPr>
            <a:fld id="{0FAB933C-7759-42FF-A4FC-E45B4FCEED93}"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86013" y="1512041"/>
            <a:ext cx="4293116" cy="427661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941134" y="1512041"/>
            <a:ext cx="4293116" cy="427661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54D2128E-4C7D-472B-BCB1-C8A3013B5F06}"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013" y="258007"/>
            <a:ext cx="8748237" cy="1080029"/>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6013" y="1450539"/>
            <a:ext cx="4294804" cy="70951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37759" y="1450539"/>
            <a:ext cx="4296491" cy="70951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86013" y="2232061"/>
            <a:ext cx="4294804" cy="355659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937759" y="2232061"/>
            <a:ext cx="4296491" cy="355659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82A5F10F-B062-43E6-97BA-148A13F9FEE3}"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46E2F181-EE7F-46E8-B816-F2D44CCF5545}"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86118192-1915-4C65-9DE8-35E44C8B60E6}"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13" y="258007"/>
            <a:ext cx="3197900" cy="109803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86013" y="1440039"/>
            <a:ext cx="3197900" cy="4348618"/>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00353" y="258007"/>
            <a:ext cx="5433897" cy="5530650"/>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B34AE760-7E9F-4527-8B19-A1DE8241AEDC}"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4053" y="576015"/>
            <a:ext cx="5832158" cy="493514"/>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44053" y="1731047"/>
            <a:ext cx="5832158" cy="3744101"/>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44053" y="1102505"/>
            <a:ext cx="5832158" cy="50113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A76F9367-594E-4062-A4A4-15F786C78135}"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86013" y="259508"/>
            <a:ext cx="8748237" cy="1080029"/>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86013" y="1512041"/>
            <a:ext cx="8748237" cy="44497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86013" y="6063164"/>
            <a:ext cx="2268061" cy="345009"/>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GB" dirty="0"/>
          </a:p>
        </p:txBody>
      </p:sp>
      <p:sp>
        <p:nvSpPr>
          <p:cNvPr id="3" name="Footer Placeholder 2"/>
          <p:cNvSpPr>
            <a:spLocks noGrp="1"/>
          </p:cNvSpPr>
          <p:nvPr>
            <p:ph type="ftr" sz="quarter" idx="3"/>
          </p:nvPr>
        </p:nvSpPr>
        <p:spPr>
          <a:xfrm>
            <a:off x="3321090" y="6063164"/>
            <a:ext cx="3078083" cy="345009"/>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dirty="0"/>
          </a:p>
        </p:txBody>
      </p:sp>
      <p:sp>
        <p:nvSpPr>
          <p:cNvPr id="23" name="Slide Number Placeholder 22"/>
          <p:cNvSpPr>
            <a:spLocks noGrp="1"/>
          </p:cNvSpPr>
          <p:nvPr>
            <p:ph type="sldNum" sz="quarter" idx="4"/>
          </p:nvPr>
        </p:nvSpPr>
        <p:spPr>
          <a:xfrm>
            <a:off x="8424228" y="6063164"/>
            <a:ext cx="810022" cy="345009"/>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084EFC5-2E21-40D3-B6A3-A3D9A85170B3}" type="slidenum">
              <a:rPr lang="en-GB" smtClean="0"/>
              <a:pPr>
                <a:defRPr/>
              </a:pPr>
              <a:t>‹#›</a:t>
            </a:fld>
            <a:endParaRPr lang="en-GB" dirty="0"/>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19" name="Zechariah 12:10"/>
          <p:cNvSpPr/>
          <p:nvPr/>
        </p:nvSpPr>
        <p:spPr>
          <a:xfrm>
            <a:off x="369563" y="4916487"/>
            <a:ext cx="8761571" cy="1237262"/>
          </a:xfrm>
          <a:prstGeom prst="rect">
            <a:avLst/>
          </a:prstGeom>
        </p:spPr>
        <p:txBody>
          <a:bodyPr wrap="square">
            <a:spAutoFit/>
          </a:bodyPr>
          <a:lstStyle/>
          <a:p>
            <a:r>
              <a:rPr lang="en-US" sz="2000" b="1" dirty="0" smtClean="0">
                <a:solidFill>
                  <a:srgbClr val="FFC000"/>
                </a:solidFill>
                <a:effectLst>
                  <a:outerShdw blurRad="38100" dist="38100" dir="2700000" algn="tl">
                    <a:srgbClr val="000000"/>
                  </a:outerShdw>
                </a:effectLst>
                <a:latin typeface="Arial Narrow" pitchFamily="34" charset="0"/>
              </a:rPr>
              <a:t>“And I will pour upon the house of David, and upon the inhabitants of Jerusalem, the spirit of grace and of supplications: and they shall look upon me whom they have pierced, and they shall mourn for him, as one </a:t>
            </a:r>
            <a:r>
              <a:rPr lang="en-US" sz="2000" b="1" dirty="0" err="1" smtClean="0">
                <a:solidFill>
                  <a:srgbClr val="FFC000"/>
                </a:solidFill>
                <a:effectLst>
                  <a:outerShdw blurRad="38100" dist="38100" dir="2700000" algn="tl">
                    <a:srgbClr val="000000"/>
                  </a:outerShdw>
                </a:effectLst>
                <a:latin typeface="Arial Narrow" pitchFamily="34" charset="0"/>
              </a:rPr>
              <a:t>mourneth</a:t>
            </a:r>
            <a:r>
              <a:rPr lang="en-US" sz="2000" b="1" dirty="0" smtClean="0">
                <a:solidFill>
                  <a:srgbClr val="FFC000"/>
                </a:solidFill>
                <a:effectLst>
                  <a:outerShdw blurRad="38100" dist="38100" dir="2700000" algn="tl">
                    <a:srgbClr val="000000"/>
                  </a:outerShdw>
                </a:effectLst>
                <a:latin typeface="Arial Narrow" pitchFamily="34" charset="0"/>
              </a:rPr>
              <a:t> for </a:t>
            </a:r>
            <a:r>
              <a:rPr lang="en-US" sz="2000" b="1" i="1" dirty="0" smtClean="0">
                <a:solidFill>
                  <a:srgbClr val="FFC000"/>
                </a:solidFill>
                <a:effectLst>
                  <a:outerShdw blurRad="38100" dist="38100" dir="2700000" algn="tl">
                    <a:srgbClr val="000000"/>
                  </a:outerShdw>
                </a:effectLst>
                <a:latin typeface="Arial Narrow" pitchFamily="34" charset="0"/>
              </a:rPr>
              <a:t>his only son, and shall be in bitterness for him, as one that is in bitterness for his firstborn.”  </a:t>
            </a:r>
            <a:r>
              <a:rPr lang="en-US" sz="2000" b="1" i="1" dirty="0" smtClean="0">
                <a:solidFill>
                  <a:schemeClr val="bg1"/>
                </a:solidFill>
                <a:effectLst>
                  <a:outerShdw blurRad="38100" dist="38100" dir="2700000" algn="tl">
                    <a:srgbClr val="000000"/>
                  </a:outerShdw>
                </a:effectLst>
                <a:latin typeface="Arial Narrow" pitchFamily="34" charset="0"/>
              </a:rPr>
              <a:t>Zechariah 12:10</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4" name="No. 4"/>
          <p:cNvSpPr txBox="1"/>
          <p:nvPr/>
        </p:nvSpPr>
        <p:spPr>
          <a:xfrm>
            <a:off x="364331" y="3108960"/>
            <a:ext cx="365760" cy="365760"/>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sp>
        <p:nvSpPr>
          <p:cNvPr id="16"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3" name="Header Group"/>
          <p:cNvGrpSpPr/>
          <p:nvPr/>
        </p:nvGrpSpPr>
        <p:grpSpPr>
          <a:xfrm>
            <a:off x="0" y="63419"/>
            <a:ext cx="10208371" cy="4487537"/>
            <a:chOff x="0" y="63419"/>
            <a:chExt cx="10208371" cy="4487537"/>
          </a:xfrm>
        </p:grpSpPr>
        <p:grpSp>
          <p:nvGrpSpPr>
            <p:cNvPr id="24" name="Image Group"/>
            <p:cNvGrpSpPr/>
            <p:nvPr/>
          </p:nvGrpSpPr>
          <p:grpSpPr>
            <a:xfrm>
              <a:off x="4950571" y="63419"/>
              <a:ext cx="5257800" cy="4487537"/>
              <a:chOff x="5774531" y="2478087"/>
              <a:chExt cx="5257800" cy="4487537"/>
            </a:xfrm>
          </p:grpSpPr>
          <p:pic>
            <p:nvPicPr>
              <p:cNvPr id="28"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29"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5"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6"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7"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8" name="Narrative"/>
          <p:cNvSpPr txBox="1"/>
          <p:nvPr/>
        </p:nvSpPr>
        <p:spPr>
          <a:xfrm>
            <a:off x="364331" y="3657600"/>
            <a:ext cx="5486400" cy="1237262"/>
          </a:xfrm>
          <a:prstGeom prst="rect">
            <a:avLst/>
          </a:prstGeom>
          <a:noFill/>
        </p:spPr>
        <p:txBody>
          <a:bodyPr wrap="square" rtlCol="0">
            <a:spAutoFit/>
          </a:bodyPr>
          <a:lstStyle/>
          <a:p>
            <a:r>
              <a:rPr lang="en-US" sz="2000" dirty="0" smtClean="0">
                <a:solidFill>
                  <a:schemeClr val="bg1"/>
                </a:solidFill>
              </a:rPr>
              <a:t>Israel would never on her own reach a state of righteousness with God. Therefore, God must perform a final work in Israel to bring them to Him.</a:t>
            </a:r>
            <a:endParaRPr lang="en-US" sz="2000" dirty="0">
              <a:solidFill>
                <a:schemeClr val="bg1"/>
              </a:solidFill>
            </a:endParaRPr>
          </a:p>
        </p:txBody>
      </p:sp>
      <p:sp>
        <p:nvSpPr>
          <p:cNvPr id="75" name="&quot;...and to bring in everlasting...&quot;"/>
          <p:cNvSpPr txBox="1"/>
          <p:nvPr/>
        </p:nvSpPr>
        <p:spPr>
          <a:xfrm>
            <a:off x="1005840" y="3108960"/>
            <a:ext cx="5257800" cy="378565"/>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b="1" dirty="0" smtClean="0">
                <a:solidFill>
                  <a:srgbClr val="92D050"/>
                </a:solidFill>
                <a:effectLst>
                  <a:outerShdw blurRad="38100" dist="38100" dir="2700000" algn="tl">
                    <a:srgbClr val="000000"/>
                  </a:outerShdw>
                </a:effectLst>
                <a:latin typeface="Arial Narrow" pitchFamily="34" charset="0"/>
              </a:rPr>
              <a:t>and to bring in everlasting righteousness</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5"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20" name="1 Timothy 6:15, 16"/>
          <p:cNvSpPr/>
          <p:nvPr/>
        </p:nvSpPr>
        <p:spPr>
          <a:xfrm>
            <a:off x="457200" y="5029200"/>
            <a:ext cx="8517731" cy="1237262"/>
          </a:xfrm>
          <a:prstGeom prst="rect">
            <a:avLst/>
          </a:prstGeom>
        </p:spPr>
        <p:txBody>
          <a:bodyPr wrap="square">
            <a:spAutoFit/>
          </a:bodyPr>
          <a:lstStyle/>
          <a:p>
            <a:r>
              <a:rPr lang="en-US" sz="2000" b="1" dirty="0" smtClean="0">
                <a:solidFill>
                  <a:schemeClr val="bg1"/>
                </a:solidFill>
                <a:effectLst>
                  <a:outerShdw blurRad="38100" dist="38100" dir="2700000" algn="tl">
                    <a:srgbClr val="000000"/>
                  </a:outerShdw>
                </a:effectLst>
                <a:latin typeface="Arial Narrow" pitchFamily="34" charset="0"/>
              </a:rPr>
              <a:t>15</a:t>
            </a:r>
            <a:r>
              <a:rPr lang="en-US" sz="2000" b="1" dirty="0" smtClean="0">
                <a:effectLst>
                  <a:outerShdw blurRad="38100" dist="38100" dir="2700000" algn="tl">
                    <a:srgbClr val="000000"/>
                  </a:outerShdw>
                </a:effectLst>
                <a:latin typeface="Arial Narrow" pitchFamily="34" charset="0"/>
              </a:rPr>
              <a:t> </a:t>
            </a:r>
            <a:r>
              <a:rPr lang="en-US" sz="2000" b="1" dirty="0" smtClean="0">
                <a:solidFill>
                  <a:srgbClr val="FFC000"/>
                </a:solidFill>
                <a:effectLst>
                  <a:outerShdw blurRad="38100" dist="38100" dir="2700000" algn="tl">
                    <a:srgbClr val="000000"/>
                  </a:outerShdw>
                </a:effectLst>
                <a:latin typeface="Arial Narrow" pitchFamily="34" charset="0"/>
              </a:rPr>
              <a:t> “Which in his times he shall </a:t>
            </a:r>
            <a:r>
              <a:rPr lang="en-US" sz="2000" b="1" dirty="0" err="1" smtClean="0">
                <a:solidFill>
                  <a:srgbClr val="FFC000"/>
                </a:solidFill>
                <a:effectLst>
                  <a:outerShdw blurRad="38100" dist="38100" dir="2700000" algn="tl">
                    <a:srgbClr val="000000"/>
                  </a:outerShdw>
                </a:effectLst>
                <a:latin typeface="Arial Narrow" pitchFamily="34" charset="0"/>
              </a:rPr>
              <a:t>shew</a:t>
            </a:r>
            <a:r>
              <a:rPr lang="en-US" sz="2000" b="1" dirty="0" smtClean="0">
                <a:solidFill>
                  <a:srgbClr val="FFC000"/>
                </a:solidFill>
                <a:effectLst>
                  <a:outerShdw blurRad="38100" dist="38100" dir="2700000" algn="tl">
                    <a:srgbClr val="000000"/>
                  </a:outerShdw>
                </a:effectLst>
                <a:latin typeface="Arial Narrow" pitchFamily="34" charset="0"/>
              </a:rPr>
              <a:t>, </a:t>
            </a:r>
            <a:r>
              <a:rPr lang="en-US" sz="2000" b="1" i="1" dirty="0" smtClean="0">
                <a:solidFill>
                  <a:srgbClr val="FFC000"/>
                </a:solidFill>
                <a:effectLst>
                  <a:outerShdw blurRad="38100" dist="38100" dir="2700000" algn="tl">
                    <a:srgbClr val="000000"/>
                  </a:outerShdw>
                </a:effectLst>
                <a:latin typeface="Arial Narrow" pitchFamily="34" charset="0"/>
              </a:rPr>
              <a:t>who is the blessed and only Potentate, the King of kings, and Lord of lords;   </a:t>
            </a:r>
            <a:r>
              <a:rPr lang="en-US" sz="2000" b="1" dirty="0" smtClean="0">
                <a:solidFill>
                  <a:schemeClr val="bg1"/>
                </a:solidFill>
                <a:effectLst>
                  <a:outerShdw blurRad="38100" dist="38100" dir="2700000" algn="tl">
                    <a:srgbClr val="000000"/>
                  </a:outerShdw>
                </a:effectLst>
                <a:latin typeface="Arial Narrow" pitchFamily="34" charset="0"/>
              </a:rPr>
              <a:t>16</a:t>
            </a:r>
            <a:r>
              <a:rPr lang="en-US" sz="2000" b="1" dirty="0" smtClean="0">
                <a:solidFill>
                  <a:srgbClr val="FFC000"/>
                </a:solidFill>
                <a:effectLst>
                  <a:outerShdw blurRad="38100" dist="38100" dir="2700000" algn="tl">
                    <a:srgbClr val="000000"/>
                  </a:outerShdw>
                </a:effectLst>
                <a:latin typeface="Arial Narrow" pitchFamily="34" charset="0"/>
              </a:rPr>
              <a:t>  Who only hath immortality, dwelling in the light which no man can approach unto; whom no man hath seen, nor can see: to whom </a:t>
            </a:r>
            <a:r>
              <a:rPr lang="en-US" sz="2000" b="1" i="1" dirty="0" smtClean="0">
                <a:solidFill>
                  <a:srgbClr val="FFC000"/>
                </a:solidFill>
                <a:effectLst>
                  <a:outerShdw blurRad="38100" dist="38100" dir="2700000" algn="tl">
                    <a:srgbClr val="000000"/>
                  </a:outerShdw>
                </a:effectLst>
                <a:latin typeface="Arial Narrow" pitchFamily="34" charset="0"/>
              </a:rPr>
              <a:t>be </a:t>
            </a:r>
            <a:r>
              <a:rPr lang="en-US" sz="2000" b="1" i="1" dirty="0" err="1" smtClean="0">
                <a:solidFill>
                  <a:srgbClr val="FFC000"/>
                </a:solidFill>
                <a:effectLst>
                  <a:outerShdw blurRad="38100" dist="38100" dir="2700000" algn="tl">
                    <a:srgbClr val="000000"/>
                  </a:outerShdw>
                </a:effectLst>
                <a:latin typeface="Arial Narrow" pitchFamily="34" charset="0"/>
              </a:rPr>
              <a:t>honour</a:t>
            </a:r>
            <a:r>
              <a:rPr lang="en-US" sz="2000" b="1" i="1" dirty="0" smtClean="0">
                <a:solidFill>
                  <a:srgbClr val="FFC000"/>
                </a:solidFill>
                <a:effectLst>
                  <a:outerShdw blurRad="38100" dist="38100" dir="2700000" algn="tl">
                    <a:srgbClr val="000000"/>
                  </a:outerShdw>
                </a:effectLst>
                <a:latin typeface="Arial Narrow" pitchFamily="34" charset="0"/>
              </a:rPr>
              <a:t> and power everlasting. Amen.”  </a:t>
            </a:r>
            <a:r>
              <a:rPr lang="en-US" sz="2000" b="1" i="1" dirty="0" smtClean="0">
                <a:solidFill>
                  <a:schemeClr val="bg1"/>
                </a:solidFill>
                <a:effectLst>
                  <a:outerShdw blurRad="38100" dist="38100" dir="2700000" algn="tl">
                    <a:srgbClr val="000000"/>
                  </a:outerShdw>
                </a:effectLst>
                <a:latin typeface="Arial Narrow" pitchFamily="34" charset="0"/>
              </a:rPr>
              <a:t>1 Timothy 6:15, 16</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7" name="1 Corinthians 1:30"/>
          <p:cNvSpPr/>
          <p:nvPr/>
        </p:nvSpPr>
        <p:spPr>
          <a:xfrm>
            <a:off x="457200" y="5029200"/>
            <a:ext cx="8761571" cy="664797"/>
          </a:xfrm>
          <a:prstGeom prst="rect">
            <a:avLst/>
          </a:prstGeom>
        </p:spPr>
        <p:txBody>
          <a:bodyPr wrap="square">
            <a:spAutoFit/>
          </a:bodyPr>
          <a:lstStyle/>
          <a:p>
            <a:r>
              <a:rPr lang="en-US" sz="2000" b="1" dirty="0" smtClean="0">
                <a:solidFill>
                  <a:srgbClr val="FFC000"/>
                </a:solidFill>
                <a:effectLst>
                  <a:outerShdw blurRad="38100" dist="38100" dir="2700000" algn="tl">
                    <a:srgbClr val="000000"/>
                  </a:outerShdw>
                </a:effectLst>
                <a:latin typeface="Arial Narrow" pitchFamily="34" charset="0"/>
              </a:rPr>
              <a:t>“But of him are ye in Christ Jesus, who of God is made unto us wisdom, and righteousness, and sanctification, and redemption:”  </a:t>
            </a:r>
            <a:r>
              <a:rPr lang="en-US" sz="2000" b="1" dirty="0" smtClean="0">
                <a:solidFill>
                  <a:schemeClr val="bg1"/>
                </a:solidFill>
                <a:effectLst>
                  <a:outerShdw blurRad="38100" dist="38100" dir="2700000" algn="tl">
                    <a:srgbClr val="000000"/>
                  </a:outerShdw>
                </a:effectLst>
                <a:latin typeface="Arial Narrow" pitchFamily="34" charset="0"/>
              </a:rPr>
              <a:t>1 Corinthians 1:30</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9" name="1 John 2:1"/>
          <p:cNvSpPr/>
          <p:nvPr/>
        </p:nvSpPr>
        <p:spPr>
          <a:xfrm>
            <a:off x="457200" y="5029200"/>
            <a:ext cx="8761571" cy="664797"/>
          </a:xfrm>
          <a:prstGeom prst="rect">
            <a:avLst/>
          </a:prstGeom>
        </p:spPr>
        <p:txBody>
          <a:bodyPr wrap="square">
            <a:spAutoFit/>
          </a:bodyPr>
          <a:lstStyle/>
          <a:p>
            <a:r>
              <a:rPr lang="en-US" sz="2000" b="1" dirty="0" smtClean="0">
                <a:solidFill>
                  <a:srgbClr val="FFC000"/>
                </a:solidFill>
                <a:effectLst>
                  <a:outerShdw blurRad="38100" dist="38100" dir="2700000" algn="tl">
                    <a:srgbClr val="000000"/>
                  </a:outerShdw>
                </a:effectLst>
                <a:latin typeface="Arial Narrow" pitchFamily="34" charset="0"/>
              </a:rPr>
              <a:t>“My little children, these things write I unto you, that ye sin not. And if any man sin, we have an advocate with the Father, Jesus Christ the righteous</a:t>
            </a:r>
            <a:r>
              <a:rPr lang="en-US" sz="2000" b="1" i="1" dirty="0" smtClean="0">
                <a:solidFill>
                  <a:srgbClr val="FFC000"/>
                </a:solidFill>
                <a:effectLst>
                  <a:outerShdw blurRad="38100" dist="38100" dir="2700000" algn="tl">
                    <a:srgbClr val="000000"/>
                  </a:outerShdw>
                </a:effectLst>
                <a:latin typeface="Arial Narrow" pitchFamily="34" charset="0"/>
              </a:rPr>
              <a:t>.”  </a:t>
            </a:r>
            <a:r>
              <a:rPr lang="en-US" sz="2000" b="1" i="1" dirty="0" smtClean="0">
                <a:solidFill>
                  <a:schemeClr val="bg1"/>
                </a:solidFill>
                <a:effectLst>
                  <a:outerShdw blurRad="38100" dist="38100" dir="2700000" algn="tl">
                    <a:srgbClr val="000000"/>
                  </a:outerShdw>
                </a:effectLst>
                <a:latin typeface="Arial Narrow" pitchFamily="34" charset="0"/>
              </a:rPr>
              <a:t>1 John 2:1</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4" name="No. 4"/>
          <p:cNvSpPr txBox="1"/>
          <p:nvPr/>
        </p:nvSpPr>
        <p:spPr>
          <a:xfrm>
            <a:off x="364331" y="3108960"/>
            <a:ext cx="365760" cy="365760"/>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sp>
        <p:nvSpPr>
          <p:cNvPr id="16"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5" name="Header Group"/>
          <p:cNvGrpSpPr/>
          <p:nvPr/>
        </p:nvGrpSpPr>
        <p:grpSpPr>
          <a:xfrm>
            <a:off x="0" y="63419"/>
            <a:ext cx="10208371" cy="4487537"/>
            <a:chOff x="0" y="63419"/>
            <a:chExt cx="10208371" cy="4487537"/>
          </a:xfrm>
        </p:grpSpPr>
        <p:grpSp>
          <p:nvGrpSpPr>
            <p:cNvPr id="26" name="Image Group"/>
            <p:cNvGrpSpPr/>
            <p:nvPr/>
          </p:nvGrpSpPr>
          <p:grpSpPr>
            <a:xfrm>
              <a:off x="4950571" y="63419"/>
              <a:ext cx="5257800" cy="4487537"/>
              <a:chOff x="5774531" y="2478087"/>
              <a:chExt cx="5257800" cy="4487537"/>
            </a:xfrm>
          </p:grpSpPr>
          <p:pic>
            <p:nvPicPr>
              <p:cNvPr id="30"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31"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7"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8"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9"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8" name="Narrative"/>
          <p:cNvSpPr txBox="1"/>
          <p:nvPr/>
        </p:nvSpPr>
        <p:spPr>
          <a:xfrm>
            <a:off x="365760" y="3657600"/>
            <a:ext cx="5486400" cy="1237262"/>
          </a:xfrm>
          <a:prstGeom prst="rect">
            <a:avLst/>
          </a:prstGeom>
          <a:noFill/>
        </p:spPr>
        <p:txBody>
          <a:bodyPr wrap="square" rtlCol="0">
            <a:spAutoFit/>
          </a:bodyPr>
          <a:lstStyle/>
          <a:p>
            <a:r>
              <a:rPr lang="en-US" sz="2000" dirty="0" smtClean="0">
                <a:solidFill>
                  <a:schemeClr val="bg1"/>
                </a:solidFill>
              </a:rPr>
              <a:t>Jesus is the Righteous One of God. The only One Who qualifies for that status! Our righteousness must be imputed since we are not </a:t>
            </a:r>
            <a:r>
              <a:rPr lang="en-US" sz="2000" dirty="0" err="1" smtClean="0">
                <a:solidFill>
                  <a:schemeClr val="bg1"/>
                </a:solidFill>
              </a:rPr>
              <a:t>inheritantly</a:t>
            </a:r>
            <a:r>
              <a:rPr lang="en-US" sz="2000" dirty="0" smtClean="0">
                <a:solidFill>
                  <a:schemeClr val="bg1"/>
                </a:solidFill>
              </a:rPr>
              <a:t> so.</a:t>
            </a:r>
            <a:endParaRPr lang="en-US" sz="2000" dirty="0">
              <a:solidFill>
                <a:schemeClr val="bg1"/>
              </a:solidFill>
            </a:endParaRPr>
          </a:p>
        </p:txBody>
      </p:sp>
      <p:sp>
        <p:nvSpPr>
          <p:cNvPr id="75" name="&quot;...and to bring in everlasting...&quot;"/>
          <p:cNvSpPr txBox="1"/>
          <p:nvPr/>
        </p:nvSpPr>
        <p:spPr>
          <a:xfrm>
            <a:off x="1005840" y="3108960"/>
            <a:ext cx="5257800" cy="378565"/>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b="1" dirty="0" smtClean="0">
                <a:solidFill>
                  <a:srgbClr val="92D050"/>
                </a:solidFill>
                <a:effectLst>
                  <a:outerShdw blurRad="38100" dist="38100" dir="2700000" algn="tl">
                    <a:srgbClr val="000000"/>
                  </a:outerShdw>
                </a:effectLst>
                <a:latin typeface="Arial Narrow" pitchFamily="34" charset="0"/>
              </a:rPr>
              <a:t>and to bring in everlasting righteousness</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5"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grpId="1" nodeType="clickEffect">
                                  <p:stCondLst>
                                    <p:cond delay="0"/>
                                  </p:stCondLst>
                                  <p:childTnLst>
                                    <p:anim calcmode="lin" valueType="num">
                                      <p:cBhvr>
                                        <p:cTn id="14" dur="500"/>
                                        <p:tgtEl>
                                          <p:spTgt spid="17"/>
                                        </p:tgtEl>
                                        <p:attrNameLst>
                                          <p:attrName>ppt_w</p:attrName>
                                        </p:attrNameLst>
                                      </p:cBhvr>
                                      <p:tavLst>
                                        <p:tav tm="0">
                                          <p:val>
                                            <p:strVal val="ppt_w"/>
                                          </p:val>
                                        </p:tav>
                                        <p:tav tm="100000">
                                          <p:val>
                                            <p:fltVal val="0"/>
                                          </p:val>
                                        </p:tav>
                                      </p:tavLst>
                                    </p:anim>
                                    <p:anim calcmode="lin" valueType="num">
                                      <p:cBhvr>
                                        <p:cTn id="15" dur="500"/>
                                        <p:tgtEl>
                                          <p:spTgt spid="17"/>
                                        </p:tgtEl>
                                        <p:attrNameLst>
                                          <p:attrName>ppt_h</p:attrName>
                                        </p:attrNameLst>
                                      </p:cBhvr>
                                      <p:tavLst>
                                        <p:tav tm="0">
                                          <p:val>
                                            <p:strVal val="ppt_h"/>
                                          </p:val>
                                        </p:tav>
                                        <p:tav tm="100000">
                                          <p:val>
                                            <p:fltVal val="0"/>
                                          </p:val>
                                        </p:tav>
                                      </p:tavLst>
                                    </p:anim>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53"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P spid="17" grpId="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14" name="No. 5"/>
          <p:cNvSpPr txBox="1"/>
          <p:nvPr/>
        </p:nvSpPr>
        <p:spPr>
          <a:xfrm>
            <a:off x="364331" y="3108960"/>
            <a:ext cx="365760" cy="365760"/>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sp>
        <p:nvSpPr>
          <p:cNvPr id="18" name="Revelation 19:10"/>
          <p:cNvSpPr/>
          <p:nvPr/>
        </p:nvSpPr>
        <p:spPr>
          <a:xfrm>
            <a:off x="364331" y="5303520"/>
            <a:ext cx="8839200" cy="951030"/>
          </a:xfrm>
          <a:prstGeom prst="rect">
            <a:avLst/>
          </a:prstGeom>
        </p:spPr>
        <p:txBody>
          <a:bodyPr wrap="square">
            <a:spAutoFit/>
          </a:bodyPr>
          <a:lstStyle/>
          <a:p>
            <a:r>
              <a:rPr lang="en-US" sz="2000" b="1" dirty="0" smtClean="0">
                <a:solidFill>
                  <a:srgbClr val="FFC000"/>
                </a:solidFill>
                <a:effectLst>
                  <a:outerShdw blurRad="38100" dist="38100" dir="2700000" algn="tl">
                    <a:srgbClr val="000000"/>
                  </a:outerShdw>
                </a:effectLst>
                <a:latin typeface="Arial Narrow" pitchFamily="34" charset="0"/>
              </a:rPr>
              <a:t>“And I fell at his feet to worship him. And he said unto me, See </a:t>
            </a:r>
            <a:r>
              <a:rPr lang="en-US" sz="2000" b="1" i="1" dirty="0" smtClean="0">
                <a:solidFill>
                  <a:srgbClr val="FFC000"/>
                </a:solidFill>
                <a:effectLst>
                  <a:outerShdw blurRad="38100" dist="38100" dir="2700000" algn="tl">
                    <a:srgbClr val="000000"/>
                  </a:outerShdw>
                </a:effectLst>
                <a:latin typeface="Arial Narrow" pitchFamily="34" charset="0"/>
              </a:rPr>
              <a:t>thou do it not: I am thy </a:t>
            </a:r>
            <a:r>
              <a:rPr lang="en-US" sz="2000" b="1" i="1" dirty="0" err="1" smtClean="0">
                <a:solidFill>
                  <a:srgbClr val="FFC000"/>
                </a:solidFill>
                <a:effectLst>
                  <a:outerShdw blurRad="38100" dist="38100" dir="2700000" algn="tl">
                    <a:srgbClr val="000000"/>
                  </a:outerShdw>
                </a:effectLst>
                <a:latin typeface="Arial Narrow" pitchFamily="34" charset="0"/>
              </a:rPr>
              <a:t>fellowservant</a:t>
            </a:r>
            <a:r>
              <a:rPr lang="en-US" sz="2000" b="1" i="1" dirty="0" smtClean="0">
                <a:solidFill>
                  <a:srgbClr val="FFC000"/>
                </a:solidFill>
                <a:effectLst>
                  <a:outerShdw blurRad="38100" dist="38100" dir="2700000" algn="tl">
                    <a:srgbClr val="000000"/>
                  </a:outerShdw>
                </a:effectLst>
                <a:latin typeface="Arial Narrow" pitchFamily="34" charset="0"/>
              </a:rPr>
              <a:t>, and of thy brethren that have the testimony of Jesus: worship God: for the testimony of Jesus is the spirit of prophecy.”  </a:t>
            </a:r>
            <a:r>
              <a:rPr lang="en-US" sz="2000" b="1" i="1" dirty="0" smtClean="0">
                <a:solidFill>
                  <a:schemeClr val="bg1"/>
                </a:solidFill>
                <a:effectLst>
                  <a:outerShdw blurRad="38100" dist="38100" dir="2700000" algn="tl">
                    <a:srgbClr val="000000"/>
                  </a:outerShdw>
                </a:effectLst>
                <a:latin typeface="Arial Narrow" pitchFamily="34" charset="0"/>
              </a:rPr>
              <a:t>Revelation 19:10</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6"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3" name="Header Group"/>
          <p:cNvGrpSpPr/>
          <p:nvPr/>
        </p:nvGrpSpPr>
        <p:grpSpPr>
          <a:xfrm>
            <a:off x="0" y="63419"/>
            <a:ext cx="10208371" cy="4487537"/>
            <a:chOff x="0" y="63419"/>
            <a:chExt cx="10208371" cy="4487537"/>
          </a:xfrm>
        </p:grpSpPr>
        <p:grpSp>
          <p:nvGrpSpPr>
            <p:cNvPr id="24" name="Image Group"/>
            <p:cNvGrpSpPr/>
            <p:nvPr/>
          </p:nvGrpSpPr>
          <p:grpSpPr>
            <a:xfrm>
              <a:off x="4950571" y="63419"/>
              <a:ext cx="5257800" cy="4487537"/>
              <a:chOff x="5774531" y="2478087"/>
              <a:chExt cx="5257800" cy="4487537"/>
            </a:xfrm>
          </p:grpSpPr>
          <p:pic>
            <p:nvPicPr>
              <p:cNvPr id="28"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29"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5"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6"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7"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30" name="Narrative 2"/>
          <p:cNvSpPr txBox="1"/>
          <p:nvPr/>
        </p:nvSpPr>
        <p:spPr>
          <a:xfrm>
            <a:off x="457200" y="3657600"/>
            <a:ext cx="5503069" cy="951030"/>
          </a:xfrm>
          <a:prstGeom prst="rect">
            <a:avLst/>
          </a:prstGeom>
          <a:noFill/>
        </p:spPr>
        <p:txBody>
          <a:bodyPr wrap="square" rtlCol="0">
            <a:spAutoFit/>
          </a:bodyPr>
          <a:lstStyle/>
          <a:p>
            <a:r>
              <a:rPr lang="en-US" sz="2000" dirty="0" smtClean="0">
                <a:solidFill>
                  <a:schemeClr val="bg1"/>
                </a:solidFill>
              </a:rPr>
              <a:t>All such prophecy and visions will find their summation with the coming of Jesus, Who is the Sum and Substance thereof.</a:t>
            </a:r>
            <a:endParaRPr lang="en-US" sz="2000" dirty="0">
              <a:solidFill>
                <a:schemeClr val="bg1"/>
              </a:solidFill>
            </a:endParaRPr>
          </a:p>
        </p:txBody>
      </p:sp>
      <p:sp>
        <p:nvSpPr>
          <p:cNvPr id="17" name="Narrative 1"/>
          <p:cNvSpPr txBox="1"/>
          <p:nvPr/>
        </p:nvSpPr>
        <p:spPr>
          <a:xfrm>
            <a:off x="457200" y="3657600"/>
            <a:ext cx="6542437" cy="1523494"/>
          </a:xfrm>
          <a:prstGeom prst="rect">
            <a:avLst/>
          </a:prstGeom>
          <a:noFill/>
        </p:spPr>
        <p:txBody>
          <a:bodyPr wrap="square" rtlCol="0">
            <a:spAutoFit/>
          </a:bodyPr>
          <a:lstStyle/>
          <a:p>
            <a:r>
              <a:rPr lang="en-US" sz="2000" dirty="0" smtClean="0">
                <a:solidFill>
                  <a:schemeClr val="bg1"/>
                </a:solidFill>
              </a:rPr>
              <a:t>The phrase “to seal up” is from the same word as “to make an end of” as seen earlier in this verse.  “Vision and prophecy” point to Divine revelation. Daniel’s prayer was an acknowledgment of God’s ability to make things happen as He foretold (</a:t>
            </a:r>
            <a:r>
              <a:rPr lang="en-US" sz="2000" dirty="0" smtClean="0">
                <a:solidFill>
                  <a:srgbClr val="92D050"/>
                </a:solidFill>
              </a:rPr>
              <a:t>Daniel 9:11-14</a:t>
            </a:r>
            <a:r>
              <a:rPr lang="en-US" sz="2000" dirty="0" smtClean="0">
                <a:solidFill>
                  <a:schemeClr val="bg1"/>
                </a:solidFill>
              </a:rPr>
              <a:t>).</a:t>
            </a:r>
            <a:endParaRPr lang="en-US" sz="2000" dirty="0">
              <a:solidFill>
                <a:schemeClr val="bg1"/>
              </a:solidFill>
            </a:endParaRPr>
          </a:p>
        </p:txBody>
      </p:sp>
      <p:sp>
        <p:nvSpPr>
          <p:cNvPr id="76" name="&quot;...and to seal up...&quot;"/>
          <p:cNvSpPr txBox="1"/>
          <p:nvPr/>
        </p:nvSpPr>
        <p:spPr>
          <a:xfrm>
            <a:off x="914400" y="3108960"/>
            <a:ext cx="4953000" cy="378565"/>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b="1" dirty="0" smtClean="0">
                <a:solidFill>
                  <a:srgbClr val="92D050"/>
                </a:solidFill>
                <a:effectLst>
                  <a:outerShdw blurRad="38100" dist="38100" dir="2700000" algn="tl">
                    <a:srgbClr val="000000"/>
                  </a:outerShdw>
                </a:effectLst>
                <a:latin typeface="Arial Narrow" pitchFamily="34" charset="0"/>
              </a:rPr>
              <a:t>and to seal up the vision and prophecy</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5"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53" presetClass="entr" presetSubtype="16" fill="hold" grpId="0" nodeType="withEffect">
                                  <p:stCondLst>
                                    <p:cond delay="40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14" name="No. 6"/>
          <p:cNvSpPr txBox="1"/>
          <p:nvPr/>
        </p:nvSpPr>
        <p:spPr>
          <a:xfrm>
            <a:off x="364331" y="3108960"/>
            <a:ext cx="365760" cy="365760"/>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sp>
        <p:nvSpPr>
          <p:cNvPr id="17" name="Revelation 21:2, 3"/>
          <p:cNvSpPr/>
          <p:nvPr/>
        </p:nvSpPr>
        <p:spPr>
          <a:xfrm>
            <a:off x="135731" y="5212080"/>
            <a:ext cx="9448800" cy="1237262"/>
          </a:xfrm>
          <a:prstGeom prst="rect">
            <a:avLst/>
          </a:prstGeom>
        </p:spPr>
        <p:txBody>
          <a:bodyPr wrap="square">
            <a:spAutoFit/>
          </a:bodyPr>
          <a:lstStyle/>
          <a:p>
            <a:r>
              <a:rPr lang="en-US" sz="2000" b="1" dirty="0" smtClean="0">
                <a:solidFill>
                  <a:schemeClr val="bg1"/>
                </a:solidFill>
                <a:effectLst>
                  <a:outerShdw blurRad="38100" dist="38100" dir="2700000" algn="tl">
                    <a:srgbClr val="000000"/>
                  </a:outerShdw>
                </a:effectLst>
                <a:latin typeface="Arial Narrow" pitchFamily="34" charset="0"/>
              </a:rPr>
              <a:t>2</a:t>
            </a:r>
            <a:r>
              <a:rPr lang="en-US" sz="2000" b="1" dirty="0" smtClean="0">
                <a:solidFill>
                  <a:srgbClr val="FFC000"/>
                </a:solidFill>
                <a:effectLst>
                  <a:outerShdw blurRad="38100" dist="38100" dir="2700000" algn="tl">
                    <a:srgbClr val="000000"/>
                  </a:outerShdw>
                </a:effectLst>
                <a:latin typeface="Arial Narrow" pitchFamily="34" charset="0"/>
              </a:rPr>
              <a:t>  “And I John saw the holy city, new Jerusalem, coming down from God out of heaven, prepared as a bride adorned for her husband.   </a:t>
            </a:r>
            <a:r>
              <a:rPr lang="en-US" sz="2000" b="1" dirty="0" smtClean="0">
                <a:solidFill>
                  <a:schemeClr val="bg1"/>
                </a:solidFill>
                <a:effectLst>
                  <a:outerShdw blurRad="38100" dist="38100" dir="2700000" algn="tl">
                    <a:srgbClr val="000000"/>
                  </a:outerShdw>
                </a:effectLst>
                <a:latin typeface="Arial Narrow" pitchFamily="34" charset="0"/>
              </a:rPr>
              <a:t>3</a:t>
            </a:r>
            <a:r>
              <a:rPr lang="en-US" sz="2000" b="1" dirty="0" smtClean="0">
                <a:solidFill>
                  <a:srgbClr val="FFC000"/>
                </a:solidFill>
                <a:effectLst>
                  <a:outerShdw blurRad="38100" dist="38100" dir="2700000" algn="tl">
                    <a:srgbClr val="000000"/>
                  </a:outerShdw>
                </a:effectLst>
                <a:latin typeface="Arial Narrow" pitchFamily="34" charset="0"/>
              </a:rPr>
              <a:t>  And I heard a great voice out of heaven saying, Behold, the tabernacle of God </a:t>
            </a:r>
            <a:r>
              <a:rPr lang="en-US" sz="2000" b="1" i="1" dirty="0" smtClean="0">
                <a:solidFill>
                  <a:srgbClr val="FFC000"/>
                </a:solidFill>
                <a:effectLst>
                  <a:outerShdw blurRad="38100" dist="38100" dir="2700000" algn="tl">
                    <a:srgbClr val="000000"/>
                  </a:outerShdw>
                </a:effectLst>
                <a:latin typeface="Arial Narrow" pitchFamily="34" charset="0"/>
              </a:rPr>
              <a:t>is with men, and he will dwell with them, and they shall be his people, and God himself shall be with them, and be their God.”  </a:t>
            </a:r>
            <a:r>
              <a:rPr lang="en-US" sz="2000" b="1" i="1" dirty="0" smtClean="0">
                <a:solidFill>
                  <a:schemeClr val="bg1"/>
                </a:solidFill>
                <a:effectLst>
                  <a:outerShdw blurRad="38100" dist="38100" dir="2700000" algn="tl">
                    <a:srgbClr val="000000"/>
                  </a:outerShdw>
                </a:effectLst>
                <a:latin typeface="Arial Narrow" pitchFamily="34" charset="0"/>
              </a:rPr>
              <a:t>Revelation 21:2, 3</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6"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2" name="Header Group"/>
          <p:cNvGrpSpPr/>
          <p:nvPr/>
        </p:nvGrpSpPr>
        <p:grpSpPr>
          <a:xfrm>
            <a:off x="0" y="63419"/>
            <a:ext cx="10208371" cy="4487537"/>
            <a:chOff x="0" y="63419"/>
            <a:chExt cx="10208371" cy="4487537"/>
          </a:xfrm>
        </p:grpSpPr>
        <p:grpSp>
          <p:nvGrpSpPr>
            <p:cNvPr id="23" name="Image Group"/>
            <p:cNvGrpSpPr/>
            <p:nvPr/>
          </p:nvGrpSpPr>
          <p:grpSpPr>
            <a:xfrm>
              <a:off x="4950571" y="63419"/>
              <a:ext cx="5257800" cy="4487537"/>
              <a:chOff x="5774531" y="2478087"/>
              <a:chExt cx="5257800" cy="4487537"/>
            </a:xfrm>
          </p:grpSpPr>
          <p:pic>
            <p:nvPicPr>
              <p:cNvPr id="27"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28"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4"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5"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6"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3" name="Narrative"/>
          <p:cNvSpPr txBox="1"/>
          <p:nvPr/>
        </p:nvSpPr>
        <p:spPr>
          <a:xfrm>
            <a:off x="364331" y="3566160"/>
            <a:ext cx="6553200" cy="1638141"/>
          </a:xfrm>
          <a:prstGeom prst="rect">
            <a:avLst/>
          </a:prstGeom>
          <a:noFill/>
        </p:spPr>
        <p:txBody>
          <a:bodyPr wrap="square" rtlCol="0">
            <a:spAutoFit/>
          </a:bodyPr>
          <a:lstStyle/>
          <a:p>
            <a:r>
              <a:rPr lang="en-US" dirty="0" smtClean="0">
                <a:solidFill>
                  <a:schemeClr val="bg1"/>
                </a:solidFill>
              </a:rPr>
              <a:t>Literally, this verse reads, “to consecrate to divine service a holy of holies.”  The phrase “most holy” is found 39 times in Scripture, and always refers to the tabernacle or to the temple. It is God’s desire to set up the “tabernacle of David” which had fallen down. This end-goal includes the inclusion of Gentiles qualified to rule in God’s theocracy (</a:t>
            </a:r>
            <a:r>
              <a:rPr lang="en-US" dirty="0" smtClean="0">
                <a:solidFill>
                  <a:srgbClr val="92D050"/>
                </a:solidFill>
              </a:rPr>
              <a:t>Acts 15:13-18</a:t>
            </a:r>
            <a:r>
              <a:rPr lang="en-US" dirty="0" smtClean="0">
                <a:solidFill>
                  <a:schemeClr val="bg1"/>
                </a:solidFill>
              </a:rPr>
              <a:t>).</a:t>
            </a:r>
            <a:endParaRPr lang="en-US" dirty="0">
              <a:solidFill>
                <a:schemeClr val="bg1"/>
              </a:solidFill>
            </a:endParaRPr>
          </a:p>
        </p:txBody>
      </p:sp>
      <p:sp>
        <p:nvSpPr>
          <p:cNvPr id="77" name="&quot;and to anoint the most...&quot;"/>
          <p:cNvSpPr txBox="1"/>
          <p:nvPr/>
        </p:nvSpPr>
        <p:spPr>
          <a:xfrm>
            <a:off x="914400" y="3108960"/>
            <a:ext cx="4572000" cy="378565"/>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b="1" dirty="0" smtClean="0">
                <a:solidFill>
                  <a:srgbClr val="92D050"/>
                </a:solidFill>
                <a:effectLst>
                  <a:outerShdw blurRad="38100" dist="38100" dir="2700000" algn="tl">
                    <a:srgbClr val="000000"/>
                  </a:outerShdw>
                </a:effectLst>
                <a:latin typeface="Arial Narrow" pitchFamily="34" charset="0"/>
              </a:rPr>
              <a:t>and to anoint the most holy </a:t>
            </a:r>
            <a:r>
              <a:rPr lang="en-US" sz="2000" b="1" dirty="0" smtClean="0">
                <a:solidFill>
                  <a:schemeClr val="bg1">
                    <a:lumMod val="85000"/>
                  </a:schemeClr>
                </a:solidFill>
                <a:effectLst>
                  <a:outerShdw blurRad="38100" dist="38100" dir="2700000" algn="tl">
                    <a:srgbClr val="000000"/>
                  </a:outerShdw>
                </a:effectLst>
                <a:latin typeface="Arial Narrow" pitchFamily="34" charset="0"/>
              </a:rPr>
              <a:t>[place]</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5"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37"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64" name="TimeLine Group &quot;2000&quot;"/>
          <p:cNvGrpSpPr/>
          <p:nvPr/>
        </p:nvGrpSpPr>
        <p:grpSpPr>
          <a:xfrm>
            <a:off x="6536531" y="5297487"/>
            <a:ext cx="1920240" cy="381000"/>
            <a:chOff x="6536531" y="5297487"/>
            <a:chExt cx="1920240" cy="381000"/>
          </a:xfrm>
        </p:grpSpPr>
        <p:sp>
          <p:nvSpPr>
            <p:cNvPr id="65" name="Shape"/>
            <p:cNvSpPr/>
            <p:nvPr/>
          </p:nvSpPr>
          <p:spPr>
            <a:xfrm>
              <a:off x="6536531" y="5297487"/>
              <a:ext cx="1920240" cy="381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6" name="2000"/>
            <p:cNvSpPr txBox="1"/>
            <p:nvPr/>
          </p:nvSpPr>
          <p:spPr>
            <a:xfrm>
              <a:off x="6948011" y="5373687"/>
              <a:ext cx="109728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2000</a:t>
              </a:r>
              <a:endParaRPr lang="en-US" dirty="0">
                <a:latin typeface="AustereBlackCapsSSK" pitchFamily="2" charset="0"/>
              </a:endParaRPr>
            </a:p>
          </p:txBody>
        </p:sp>
      </p:grpSp>
      <p:grpSp>
        <p:nvGrpSpPr>
          <p:cNvPr id="11" name="TimeLine Group &quot;Church Age&quot;"/>
          <p:cNvGrpSpPr/>
          <p:nvPr/>
        </p:nvGrpSpPr>
        <p:grpSpPr>
          <a:xfrm>
            <a:off x="6536531" y="4078287"/>
            <a:ext cx="1920240" cy="381000"/>
            <a:chOff x="6536531" y="4078287"/>
            <a:chExt cx="1920240" cy="381000"/>
          </a:xfrm>
        </p:grpSpPr>
        <p:sp>
          <p:nvSpPr>
            <p:cNvPr id="56" name="Shape"/>
            <p:cNvSpPr/>
            <p:nvPr/>
          </p:nvSpPr>
          <p:spPr>
            <a:xfrm>
              <a:off x="6536531" y="4078287"/>
              <a:ext cx="1920240" cy="381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Church Age"/>
            <p:cNvSpPr txBox="1"/>
            <p:nvPr/>
          </p:nvSpPr>
          <p:spPr>
            <a:xfrm>
              <a:off x="6772751" y="4154487"/>
              <a:ext cx="14478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Church Age</a:t>
              </a:r>
              <a:endParaRPr lang="en-US" dirty="0">
                <a:latin typeface="AustereBlackCapsSSK" pitchFamily="2" charset="0"/>
              </a:endParaRPr>
            </a:p>
          </p:txBody>
        </p:sp>
      </p:grpSp>
      <p:grpSp>
        <p:nvGrpSpPr>
          <p:cNvPr id="61" name="TimeLine Group 7 Years"/>
          <p:cNvGrpSpPr/>
          <p:nvPr/>
        </p:nvGrpSpPr>
        <p:grpSpPr>
          <a:xfrm>
            <a:off x="8412480" y="5297487"/>
            <a:ext cx="914400" cy="826109"/>
            <a:chOff x="8412480" y="5297487"/>
            <a:chExt cx="914400" cy="826109"/>
          </a:xfrm>
        </p:grpSpPr>
        <p:sp>
          <p:nvSpPr>
            <p:cNvPr id="42" name="Years"/>
            <p:cNvSpPr txBox="1"/>
            <p:nvPr/>
          </p:nvSpPr>
          <p:spPr>
            <a:xfrm>
              <a:off x="85177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6" name="Shape"/>
            <p:cNvSpPr/>
            <p:nvPr/>
          </p:nvSpPr>
          <p:spPr>
            <a:xfrm>
              <a:off x="8412480"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7" name="7"/>
            <p:cNvSpPr txBox="1"/>
            <p:nvPr/>
          </p:nvSpPr>
          <p:spPr>
            <a:xfrm>
              <a:off x="8717280" y="5350827"/>
              <a:ext cx="304800" cy="27432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7</a:t>
              </a:r>
              <a:endParaRPr lang="en-US" dirty="0">
                <a:latin typeface="AustereBlackCapsSSK" pitchFamily="2" charset="0"/>
              </a:endParaRPr>
            </a:p>
          </p:txBody>
        </p:sp>
      </p:grpSp>
      <p:grpSp>
        <p:nvGrpSpPr>
          <p:cNvPr id="63" name="TimeLine Group 434 Years"/>
          <p:cNvGrpSpPr/>
          <p:nvPr/>
        </p:nvGrpSpPr>
        <p:grpSpPr>
          <a:xfrm>
            <a:off x="1354931" y="5297487"/>
            <a:ext cx="5257800" cy="826109"/>
            <a:chOff x="1354931" y="5297487"/>
            <a:chExt cx="5257800" cy="826109"/>
          </a:xfrm>
        </p:grpSpPr>
        <p:sp>
          <p:nvSpPr>
            <p:cNvPr id="41" name="Years"/>
            <p:cNvSpPr txBox="1"/>
            <p:nvPr/>
          </p:nvSpPr>
          <p:spPr>
            <a:xfrm>
              <a:off x="36409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8" name="Shape"/>
            <p:cNvSpPr/>
            <p:nvPr/>
          </p:nvSpPr>
          <p:spPr>
            <a:xfrm>
              <a:off x="1354931" y="5297487"/>
              <a:ext cx="52578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434"/>
            <p:cNvSpPr txBox="1"/>
            <p:nvPr/>
          </p:nvSpPr>
          <p:spPr>
            <a:xfrm>
              <a:off x="3526631" y="5388927"/>
              <a:ext cx="9144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434</a:t>
              </a:r>
              <a:endParaRPr lang="en-US" dirty="0">
                <a:latin typeface="AustereBlackCapsSSK" pitchFamily="2" charset="0"/>
              </a:endParaRPr>
            </a:p>
          </p:txBody>
        </p:sp>
      </p:grpSp>
      <p:grpSp>
        <p:nvGrpSpPr>
          <p:cNvPr id="62" name="TimeLine Group 49 Years"/>
          <p:cNvGrpSpPr/>
          <p:nvPr/>
        </p:nvGrpSpPr>
        <p:grpSpPr>
          <a:xfrm>
            <a:off x="516731" y="5297487"/>
            <a:ext cx="914400" cy="826109"/>
            <a:chOff x="516731" y="5297487"/>
            <a:chExt cx="914400" cy="826109"/>
          </a:xfrm>
        </p:grpSpPr>
        <p:sp>
          <p:nvSpPr>
            <p:cNvPr id="50" name="Years"/>
            <p:cNvSpPr txBox="1"/>
            <p:nvPr/>
          </p:nvSpPr>
          <p:spPr>
            <a:xfrm>
              <a:off x="6310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707231" y="5335587"/>
              <a:ext cx="533400" cy="3048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49</a:t>
              </a:r>
              <a:endParaRPr lang="en-US" dirty="0">
                <a:latin typeface="AustereBlackCapsSSK" pitchFamily="2" charset="0"/>
              </a:endParaRPr>
            </a:p>
          </p:txBody>
        </p:sp>
      </p:grpSp>
      <p:grpSp>
        <p:nvGrpSpPr>
          <p:cNvPr id="58" name="TimeLine Group 1 Week"/>
          <p:cNvGrpSpPr/>
          <p:nvPr/>
        </p:nvGrpSpPr>
        <p:grpSpPr>
          <a:xfrm>
            <a:off x="8412480" y="4078287"/>
            <a:ext cx="914400" cy="826109"/>
            <a:chOff x="8412480" y="4078287"/>
            <a:chExt cx="914400" cy="826109"/>
          </a:xfrm>
        </p:grpSpPr>
        <p:sp>
          <p:nvSpPr>
            <p:cNvPr id="48" name="Week"/>
            <p:cNvSpPr txBox="1"/>
            <p:nvPr/>
          </p:nvSpPr>
          <p:spPr>
            <a:xfrm>
              <a:off x="8517731" y="4611687"/>
              <a:ext cx="7620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35" name="Shape"/>
            <p:cNvSpPr/>
            <p:nvPr/>
          </p:nvSpPr>
          <p:spPr>
            <a:xfrm>
              <a:off x="8412480" y="4078287"/>
              <a:ext cx="9144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6" name="No. 1"/>
            <p:cNvSpPr txBox="1"/>
            <p:nvPr/>
          </p:nvSpPr>
          <p:spPr>
            <a:xfrm>
              <a:off x="8769927" y="4154487"/>
              <a:ext cx="199505"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1</a:t>
              </a:r>
              <a:endParaRPr lang="en-US" dirty="0">
                <a:latin typeface="AustereBlackCapsSSK" pitchFamily="2" charset="0"/>
              </a:endParaRPr>
            </a:p>
          </p:txBody>
        </p:sp>
      </p:grpSp>
      <p:grpSp>
        <p:nvGrpSpPr>
          <p:cNvPr id="55" name="TimeLine Group 62 Weeks"/>
          <p:cNvGrpSpPr/>
          <p:nvPr/>
        </p:nvGrpSpPr>
        <p:grpSpPr>
          <a:xfrm>
            <a:off x="1431131" y="4078287"/>
            <a:ext cx="5105400" cy="826109"/>
            <a:chOff x="1431131" y="4078287"/>
            <a:chExt cx="5105400" cy="826109"/>
          </a:xfrm>
        </p:grpSpPr>
        <p:sp>
          <p:nvSpPr>
            <p:cNvPr id="44" name="Weeks"/>
            <p:cNvSpPr txBox="1"/>
            <p:nvPr/>
          </p:nvSpPr>
          <p:spPr>
            <a:xfrm>
              <a:off x="3640931" y="4611687"/>
              <a:ext cx="7620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4" name="Shape"/>
            <p:cNvSpPr/>
            <p:nvPr/>
          </p:nvSpPr>
          <p:spPr>
            <a:xfrm>
              <a:off x="1431131" y="4078287"/>
              <a:ext cx="51054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No. 62"/>
            <p:cNvSpPr txBox="1"/>
            <p:nvPr/>
          </p:nvSpPr>
          <p:spPr>
            <a:xfrm>
              <a:off x="3640931" y="4154487"/>
              <a:ext cx="6858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62</a:t>
              </a:r>
              <a:endParaRPr lang="en-US" dirty="0">
                <a:latin typeface="AustereBlackCapsSSK" pitchFamily="2" charset="0"/>
              </a:endParaRPr>
            </a:p>
          </p:txBody>
        </p:sp>
      </p:grpSp>
      <p:grpSp>
        <p:nvGrpSpPr>
          <p:cNvPr id="53" name="TimeLine Group 7 Weeks"/>
          <p:cNvGrpSpPr/>
          <p:nvPr/>
        </p:nvGrpSpPr>
        <p:grpSpPr>
          <a:xfrm>
            <a:off x="592931" y="4078287"/>
            <a:ext cx="838200" cy="826109"/>
            <a:chOff x="592931" y="4078287"/>
            <a:chExt cx="838200" cy="826109"/>
          </a:xfrm>
        </p:grpSpPr>
        <p:sp>
          <p:nvSpPr>
            <p:cNvPr id="43" name="Weeks"/>
            <p:cNvSpPr txBox="1"/>
            <p:nvPr/>
          </p:nvSpPr>
          <p:spPr>
            <a:xfrm>
              <a:off x="631031" y="4611687"/>
              <a:ext cx="8001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78287"/>
              <a:ext cx="8382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821531" y="4154487"/>
              <a:ext cx="3810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7</a:t>
              </a:r>
              <a:endParaRPr lang="en-US" dirty="0">
                <a:latin typeface="AustereBlackCapsSSK" pitchFamily="2" charset="0"/>
              </a:endParaRPr>
            </a:p>
          </p:txBody>
        </p:sp>
      </p:grpSp>
      <p:sp>
        <p:nvSpPr>
          <p:cNvPr id="8" name="Prophetic &quot;Weeks&quot; of Years"/>
          <p:cNvSpPr txBox="1"/>
          <p:nvPr/>
        </p:nvSpPr>
        <p:spPr>
          <a:xfrm>
            <a:off x="707231" y="3087687"/>
            <a:ext cx="5576411" cy="636084"/>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r>
              <a:rPr lang="en-US" dirty="0" smtClean="0">
                <a:ln>
                  <a:solidFill>
                    <a:srgbClr val="FFC000"/>
                  </a:solidFill>
                </a:ln>
                <a:latin typeface="Albert" pitchFamily="2" charset="0"/>
              </a:rPr>
              <a:t>PROPHETIC “WEEKS” </a:t>
            </a:r>
            <a:endParaRPr lang="en-US" dirty="0">
              <a:ln>
                <a:solidFill>
                  <a:srgbClr val="FFC000"/>
                </a:solidFill>
              </a:ln>
              <a:latin typeface="Albert" pitchFamily="2" charset="0"/>
            </a:endParaRPr>
          </a:p>
        </p:txBody>
      </p:sp>
      <p:sp>
        <p:nvSpPr>
          <p:cNvPr id="4" name="&quot;Seventy weeks...&quot;"/>
          <p:cNvSpPr txBox="1"/>
          <p:nvPr/>
        </p:nvSpPr>
        <p:spPr>
          <a:xfrm>
            <a:off x="182880" y="2249487"/>
            <a:ext cx="6353651" cy="664797"/>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“Seventy weeks are determined upon thy people </a:t>
            </a:r>
            <a:r>
              <a:rPr lang="en-US" sz="2000" b="1" dirty="0" smtClean="0">
                <a:solidFill>
                  <a:srgbClr val="92D050"/>
                </a:solidFill>
                <a:effectLst>
                  <a:outerShdw blurRad="38100" dist="38100" dir="2700000" algn="tl">
                    <a:srgbClr val="000000"/>
                  </a:outerShdw>
                </a:effectLst>
                <a:latin typeface="Arial Narrow" pitchFamily="34" charset="0"/>
              </a:rPr>
              <a:t>and upon thy holy city</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38" name="Group 37"/>
          <p:cNvGrpSpPr/>
          <p:nvPr/>
        </p:nvGrpSpPr>
        <p:grpSpPr>
          <a:xfrm>
            <a:off x="0" y="91440"/>
            <a:ext cx="5943600" cy="349968"/>
            <a:chOff x="0" y="91440"/>
            <a:chExt cx="5943600" cy="349968"/>
          </a:xfrm>
        </p:grpSpPr>
        <p:cxnSp>
          <p:nvCxnSpPr>
            <p:cNvPr id="40"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49"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10" presetClass="entr" presetSubtype="0" fill="hold" nodeType="withEffect">
                                  <p:stCondLst>
                                    <p:cond delay="5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20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p:cTn id="15" dur="1000" fill="hold"/>
                                        <p:tgtEl>
                                          <p:spTgt spid="55"/>
                                        </p:tgtEl>
                                        <p:attrNameLst>
                                          <p:attrName>ppt_w</p:attrName>
                                        </p:attrNameLst>
                                      </p:cBhvr>
                                      <p:tavLst>
                                        <p:tav tm="0">
                                          <p:val>
                                            <p:strVal val="#ppt_w*0.70"/>
                                          </p:val>
                                        </p:tav>
                                        <p:tav tm="100000">
                                          <p:val>
                                            <p:strVal val="#ppt_w"/>
                                          </p:val>
                                        </p:tav>
                                      </p:tavLst>
                                    </p:anim>
                                    <p:anim calcmode="lin" valueType="num">
                                      <p:cBhvr>
                                        <p:cTn id="16" dur="1000" fill="hold"/>
                                        <p:tgtEl>
                                          <p:spTgt spid="55"/>
                                        </p:tgtEl>
                                        <p:attrNameLst>
                                          <p:attrName>ppt_h</p:attrName>
                                        </p:attrNameLst>
                                      </p:cBhvr>
                                      <p:tavLst>
                                        <p:tav tm="0">
                                          <p:val>
                                            <p:strVal val="#ppt_h"/>
                                          </p:val>
                                        </p:tav>
                                        <p:tav tm="100000">
                                          <p:val>
                                            <p:strVal val="#ppt_h"/>
                                          </p:val>
                                        </p:tav>
                                      </p:tavLst>
                                    </p:anim>
                                    <p:animEffect transition="in" filter="fade">
                                      <p:cBhvr>
                                        <p:cTn id="17" dur="1000"/>
                                        <p:tgtEl>
                                          <p:spTgt spid="55"/>
                                        </p:tgtEl>
                                      </p:cBhvr>
                                    </p:animEffect>
                                  </p:childTnLst>
                                </p:cTn>
                              </p:par>
                              <p:par>
                                <p:cTn id="18" presetID="55" presetClass="entr" presetSubtype="0" fill="hold" nodeType="withEffect">
                                  <p:stCondLst>
                                    <p:cond delay="500"/>
                                  </p:stCondLst>
                                  <p:childTnLst>
                                    <p:set>
                                      <p:cBhvr>
                                        <p:cTn id="19" dur="1" fill="hold">
                                          <p:stCondLst>
                                            <p:cond delay="0"/>
                                          </p:stCondLst>
                                        </p:cTn>
                                        <p:tgtEl>
                                          <p:spTgt spid="63"/>
                                        </p:tgtEl>
                                        <p:attrNameLst>
                                          <p:attrName>style.visibility</p:attrName>
                                        </p:attrNameLst>
                                      </p:cBhvr>
                                      <p:to>
                                        <p:strVal val="visible"/>
                                      </p:to>
                                    </p:set>
                                    <p:anim calcmode="lin" valueType="num">
                                      <p:cBhvr>
                                        <p:cTn id="20" dur="1000" fill="hold"/>
                                        <p:tgtEl>
                                          <p:spTgt spid="63"/>
                                        </p:tgtEl>
                                        <p:attrNameLst>
                                          <p:attrName>ppt_w</p:attrName>
                                        </p:attrNameLst>
                                      </p:cBhvr>
                                      <p:tavLst>
                                        <p:tav tm="0">
                                          <p:val>
                                            <p:strVal val="#ppt_w*0.70"/>
                                          </p:val>
                                        </p:tav>
                                        <p:tav tm="100000">
                                          <p:val>
                                            <p:strVal val="#ppt_w"/>
                                          </p:val>
                                        </p:tav>
                                      </p:tavLst>
                                    </p:anim>
                                    <p:anim calcmode="lin" valueType="num">
                                      <p:cBhvr>
                                        <p:cTn id="21" dur="1000" fill="hold"/>
                                        <p:tgtEl>
                                          <p:spTgt spid="63"/>
                                        </p:tgtEl>
                                        <p:attrNameLst>
                                          <p:attrName>ppt_h</p:attrName>
                                        </p:attrNameLst>
                                      </p:cBhvr>
                                      <p:tavLst>
                                        <p:tav tm="0">
                                          <p:val>
                                            <p:strVal val="#ppt_h"/>
                                          </p:val>
                                        </p:tav>
                                        <p:tav tm="100000">
                                          <p:val>
                                            <p:strVal val="#ppt_h"/>
                                          </p:val>
                                        </p:tav>
                                      </p:tavLst>
                                    </p:anim>
                                    <p:animEffect transition="in" filter="fade">
                                      <p:cBhvr>
                                        <p:cTn id="22" dur="10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2000"/>
                                        <p:tgtEl>
                                          <p:spTgt spid="58"/>
                                        </p:tgtEl>
                                      </p:cBhvr>
                                    </p:animEffect>
                                  </p:childTnLst>
                                </p:cTn>
                              </p:par>
                              <p:par>
                                <p:cTn id="28" presetID="10" presetClass="entr" presetSubtype="0" fill="hold" nodeType="withEffect">
                                  <p:stCondLst>
                                    <p:cond delay="50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20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0" fill="hold" nodeType="withEffect">
                                  <p:stCondLst>
                                    <p:cond delay="50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Effect transition="in" filter="fade">
                                      <p:cBhvr>
                                        <p:cTn id="4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54"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2" name="TimeLine Group &quot;2000&quot;"/>
          <p:cNvGrpSpPr/>
          <p:nvPr/>
        </p:nvGrpSpPr>
        <p:grpSpPr>
          <a:xfrm>
            <a:off x="6536531" y="5297487"/>
            <a:ext cx="1920240" cy="381000"/>
            <a:chOff x="6536531" y="5297487"/>
            <a:chExt cx="1920240" cy="381000"/>
          </a:xfrm>
        </p:grpSpPr>
        <p:sp>
          <p:nvSpPr>
            <p:cNvPr id="65" name="Shape"/>
            <p:cNvSpPr/>
            <p:nvPr/>
          </p:nvSpPr>
          <p:spPr>
            <a:xfrm>
              <a:off x="6536531" y="5297487"/>
              <a:ext cx="1920240" cy="381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6" name="2000"/>
            <p:cNvSpPr txBox="1"/>
            <p:nvPr/>
          </p:nvSpPr>
          <p:spPr>
            <a:xfrm>
              <a:off x="6948011" y="5373687"/>
              <a:ext cx="109728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2000</a:t>
              </a:r>
              <a:endParaRPr lang="en-US" dirty="0">
                <a:latin typeface="AustereBlackCapsSSK" pitchFamily="2" charset="0"/>
              </a:endParaRPr>
            </a:p>
          </p:txBody>
        </p:sp>
      </p:grpSp>
      <p:grpSp>
        <p:nvGrpSpPr>
          <p:cNvPr id="3" name="TimeLine Group &quot;Church Age&quot;"/>
          <p:cNvGrpSpPr/>
          <p:nvPr/>
        </p:nvGrpSpPr>
        <p:grpSpPr>
          <a:xfrm>
            <a:off x="6536531" y="4078287"/>
            <a:ext cx="1920240" cy="381000"/>
            <a:chOff x="6536531" y="4078287"/>
            <a:chExt cx="1920240" cy="381000"/>
          </a:xfrm>
        </p:grpSpPr>
        <p:sp>
          <p:nvSpPr>
            <p:cNvPr id="56" name="Shape"/>
            <p:cNvSpPr/>
            <p:nvPr/>
          </p:nvSpPr>
          <p:spPr>
            <a:xfrm>
              <a:off x="6536531" y="4078287"/>
              <a:ext cx="1920240" cy="381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7" name="Church Age"/>
            <p:cNvSpPr txBox="1"/>
            <p:nvPr/>
          </p:nvSpPr>
          <p:spPr>
            <a:xfrm>
              <a:off x="6772751" y="4154487"/>
              <a:ext cx="14478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Church Age</a:t>
              </a:r>
              <a:endParaRPr lang="en-US" dirty="0">
                <a:latin typeface="AustereBlackCapsSSK" pitchFamily="2" charset="0"/>
              </a:endParaRPr>
            </a:p>
          </p:txBody>
        </p:sp>
      </p:grpSp>
      <p:grpSp>
        <p:nvGrpSpPr>
          <p:cNvPr id="6" name="TimeLine Group 7 Years"/>
          <p:cNvGrpSpPr/>
          <p:nvPr/>
        </p:nvGrpSpPr>
        <p:grpSpPr>
          <a:xfrm>
            <a:off x="8412480" y="5297487"/>
            <a:ext cx="914400" cy="826109"/>
            <a:chOff x="8412480" y="5297487"/>
            <a:chExt cx="914400" cy="826109"/>
          </a:xfrm>
        </p:grpSpPr>
        <p:sp>
          <p:nvSpPr>
            <p:cNvPr id="42" name="Years"/>
            <p:cNvSpPr txBox="1"/>
            <p:nvPr/>
          </p:nvSpPr>
          <p:spPr>
            <a:xfrm>
              <a:off x="85177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6" name="Shape"/>
            <p:cNvSpPr/>
            <p:nvPr/>
          </p:nvSpPr>
          <p:spPr>
            <a:xfrm>
              <a:off x="8412480"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7" name="7"/>
            <p:cNvSpPr txBox="1"/>
            <p:nvPr/>
          </p:nvSpPr>
          <p:spPr>
            <a:xfrm>
              <a:off x="8717280" y="5350827"/>
              <a:ext cx="304800" cy="27432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7</a:t>
              </a:r>
              <a:endParaRPr lang="en-US" dirty="0">
                <a:latin typeface="AustereBlackCapsSSK" pitchFamily="2" charset="0"/>
              </a:endParaRPr>
            </a:p>
          </p:txBody>
        </p:sp>
      </p:grpSp>
      <p:grpSp>
        <p:nvGrpSpPr>
          <p:cNvPr id="7" name="TimeLine Group 434 Years"/>
          <p:cNvGrpSpPr/>
          <p:nvPr/>
        </p:nvGrpSpPr>
        <p:grpSpPr>
          <a:xfrm>
            <a:off x="1354931" y="5297487"/>
            <a:ext cx="5257800" cy="826109"/>
            <a:chOff x="1354931" y="5297487"/>
            <a:chExt cx="5257800" cy="826109"/>
          </a:xfrm>
        </p:grpSpPr>
        <p:sp>
          <p:nvSpPr>
            <p:cNvPr id="41" name="Years"/>
            <p:cNvSpPr txBox="1"/>
            <p:nvPr/>
          </p:nvSpPr>
          <p:spPr>
            <a:xfrm>
              <a:off x="36409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8" name="Shape"/>
            <p:cNvSpPr/>
            <p:nvPr/>
          </p:nvSpPr>
          <p:spPr>
            <a:xfrm>
              <a:off x="1354931" y="5297487"/>
              <a:ext cx="52578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434"/>
            <p:cNvSpPr txBox="1"/>
            <p:nvPr/>
          </p:nvSpPr>
          <p:spPr>
            <a:xfrm>
              <a:off x="3526631" y="5388927"/>
              <a:ext cx="9144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434</a:t>
              </a:r>
              <a:endParaRPr lang="en-US" dirty="0">
                <a:latin typeface="AustereBlackCapsSSK" pitchFamily="2" charset="0"/>
              </a:endParaRPr>
            </a:p>
          </p:txBody>
        </p:sp>
      </p:grpSp>
      <p:grpSp>
        <p:nvGrpSpPr>
          <p:cNvPr id="9" name="TimeLine Group 49 Years"/>
          <p:cNvGrpSpPr/>
          <p:nvPr/>
        </p:nvGrpSpPr>
        <p:grpSpPr>
          <a:xfrm>
            <a:off x="516731" y="5297487"/>
            <a:ext cx="914400" cy="826109"/>
            <a:chOff x="516731" y="5297487"/>
            <a:chExt cx="914400" cy="826109"/>
          </a:xfrm>
        </p:grpSpPr>
        <p:sp>
          <p:nvSpPr>
            <p:cNvPr id="50" name="Years"/>
            <p:cNvSpPr txBox="1"/>
            <p:nvPr/>
          </p:nvSpPr>
          <p:spPr>
            <a:xfrm>
              <a:off x="6310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707231" y="5335587"/>
              <a:ext cx="533400" cy="3048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49</a:t>
              </a:r>
              <a:endParaRPr lang="en-US" dirty="0">
                <a:latin typeface="AustereBlackCapsSSK" pitchFamily="2" charset="0"/>
              </a:endParaRPr>
            </a:p>
          </p:txBody>
        </p:sp>
      </p:grpSp>
      <p:grpSp>
        <p:nvGrpSpPr>
          <p:cNvPr id="10" name="TimeLine Group 1 Week"/>
          <p:cNvGrpSpPr/>
          <p:nvPr/>
        </p:nvGrpSpPr>
        <p:grpSpPr>
          <a:xfrm>
            <a:off x="8412480" y="4078287"/>
            <a:ext cx="914400" cy="826109"/>
            <a:chOff x="8412480" y="4078287"/>
            <a:chExt cx="914400" cy="826109"/>
          </a:xfrm>
        </p:grpSpPr>
        <p:sp>
          <p:nvSpPr>
            <p:cNvPr id="48" name="Week"/>
            <p:cNvSpPr txBox="1"/>
            <p:nvPr/>
          </p:nvSpPr>
          <p:spPr>
            <a:xfrm>
              <a:off x="8517731" y="4611687"/>
              <a:ext cx="7620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35" name="Shape"/>
            <p:cNvSpPr/>
            <p:nvPr/>
          </p:nvSpPr>
          <p:spPr>
            <a:xfrm>
              <a:off x="8412480" y="4078287"/>
              <a:ext cx="9144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6" name="No. 1"/>
            <p:cNvSpPr txBox="1"/>
            <p:nvPr/>
          </p:nvSpPr>
          <p:spPr>
            <a:xfrm>
              <a:off x="8769927" y="4154487"/>
              <a:ext cx="199505"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1</a:t>
              </a:r>
              <a:endParaRPr lang="en-US" dirty="0">
                <a:latin typeface="AustereBlackCapsSSK" pitchFamily="2" charset="0"/>
              </a:endParaRPr>
            </a:p>
          </p:txBody>
        </p:sp>
      </p:grpSp>
      <p:grpSp>
        <p:nvGrpSpPr>
          <p:cNvPr id="11" name="TimeLine Group 62 Weeks"/>
          <p:cNvGrpSpPr/>
          <p:nvPr/>
        </p:nvGrpSpPr>
        <p:grpSpPr>
          <a:xfrm>
            <a:off x="1431131" y="4078287"/>
            <a:ext cx="5105400" cy="826109"/>
            <a:chOff x="1431131" y="4078287"/>
            <a:chExt cx="5105400" cy="826109"/>
          </a:xfrm>
        </p:grpSpPr>
        <p:sp>
          <p:nvSpPr>
            <p:cNvPr id="44" name="Weeks"/>
            <p:cNvSpPr txBox="1"/>
            <p:nvPr/>
          </p:nvSpPr>
          <p:spPr>
            <a:xfrm>
              <a:off x="3640931" y="4611687"/>
              <a:ext cx="7620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4" name="Shape"/>
            <p:cNvSpPr/>
            <p:nvPr/>
          </p:nvSpPr>
          <p:spPr>
            <a:xfrm>
              <a:off x="1431131" y="4078287"/>
              <a:ext cx="51054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No. 62"/>
            <p:cNvSpPr txBox="1"/>
            <p:nvPr/>
          </p:nvSpPr>
          <p:spPr>
            <a:xfrm>
              <a:off x="3640931" y="4154487"/>
              <a:ext cx="6858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62</a:t>
              </a:r>
              <a:endParaRPr lang="en-US" dirty="0">
                <a:latin typeface="AustereBlackCapsSSK" pitchFamily="2" charset="0"/>
              </a:endParaRPr>
            </a:p>
          </p:txBody>
        </p:sp>
      </p:grpSp>
      <p:grpSp>
        <p:nvGrpSpPr>
          <p:cNvPr id="17" name="TimeLine Group 7 Weeks"/>
          <p:cNvGrpSpPr/>
          <p:nvPr/>
        </p:nvGrpSpPr>
        <p:grpSpPr>
          <a:xfrm>
            <a:off x="592931" y="4078287"/>
            <a:ext cx="838200" cy="826109"/>
            <a:chOff x="592931" y="4078287"/>
            <a:chExt cx="838200" cy="826109"/>
          </a:xfrm>
        </p:grpSpPr>
        <p:sp>
          <p:nvSpPr>
            <p:cNvPr id="43" name="Weeks"/>
            <p:cNvSpPr txBox="1"/>
            <p:nvPr/>
          </p:nvSpPr>
          <p:spPr>
            <a:xfrm>
              <a:off x="631031" y="4611687"/>
              <a:ext cx="8001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78287"/>
              <a:ext cx="8382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821531" y="4154487"/>
              <a:ext cx="3810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7</a:t>
              </a:r>
              <a:endParaRPr lang="en-US" dirty="0">
                <a:latin typeface="AustereBlackCapsSSK" pitchFamily="2" charset="0"/>
              </a:endParaRPr>
            </a:p>
          </p:txBody>
        </p:sp>
      </p:grpSp>
      <p:grpSp>
        <p:nvGrpSpPr>
          <p:cNvPr id="59" name="Group - Daniel 9:26"/>
          <p:cNvGrpSpPr/>
          <p:nvPr/>
        </p:nvGrpSpPr>
        <p:grpSpPr>
          <a:xfrm>
            <a:off x="3183731" y="2249487"/>
            <a:ext cx="3308584" cy="1550951"/>
            <a:chOff x="3183731" y="2249487"/>
            <a:chExt cx="3308584" cy="1550951"/>
          </a:xfrm>
        </p:grpSpPr>
        <p:sp>
          <p:nvSpPr>
            <p:cNvPr id="60" name="Shape"/>
            <p:cNvSpPr/>
            <p:nvPr/>
          </p:nvSpPr>
          <p:spPr>
            <a:xfrm>
              <a:off x="3183731" y="2249487"/>
              <a:ext cx="22860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Arrow"/>
            <p:cNvSpPr/>
            <p:nvPr/>
          </p:nvSpPr>
          <p:spPr>
            <a:xfrm rot="18751948" flipH="1">
              <a:off x="5583644" y="2891766"/>
              <a:ext cx="472966" cy="1344377"/>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 Daniel 9:26"/>
            <p:cNvSpPr txBox="1"/>
            <p:nvPr/>
          </p:nvSpPr>
          <p:spPr>
            <a:xfrm>
              <a:off x="3451745" y="2297870"/>
              <a:ext cx="1749972" cy="693460"/>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9:26</a:t>
              </a:r>
            </a:p>
            <a:p>
              <a:r>
                <a:rPr lang="en-US" sz="1400" b="1" dirty="0" smtClean="0">
                  <a:solidFill>
                    <a:srgbClr val="FFC000"/>
                  </a:solidFill>
                  <a:effectLst>
                    <a:outerShdw blurRad="38100" dist="38100" dir="2700000" algn="tl">
                      <a:srgbClr val="000000"/>
                    </a:outerShdw>
                  </a:effectLst>
                  <a:latin typeface="Arial Narrow" pitchFamily="34" charset="0"/>
                </a:rPr>
                <a:t>“After  62 weeks shall Messiah be cut off”</a:t>
              </a:r>
            </a:p>
          </p:txBody>
        </p:sp>
      </p:grpSp>
      <p:grpSp>
        <p:nvGrpSpPr>
          <p:cNvPr id="51" name="Group - Daniel 9:25"/>
          <p:cNvGrpSpPr/>
          <p:nvPr/>
        </p:nvGrpSpPr>
        <p:grpSpPr>
          <a:xfrm>
            <a:off x="211931" y="2249487"/>
            <a:ext cx="2209800" cy="1736530"/>
            <a:chOff x="516731" y="-1789113"/>
            <a:chExt cx="2209800" cy="1736530"/>
          </a:xfrm>
        </p:grpSpPr>
        <p:sp>
          <p:nvSpPr>
            <p:cNvPr id="38" name="Shape"/>
            <p:cNvSpPr/>
            <p:nvPr/>
          </p:nvSpPr>
          <p:spPr>
            <a:xfrm>
              <a:off x="516731" y="-1789113"/>
              <a:ext cx="22098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9" name="Arrow"/>
            <p:cNvSpPr/>
            <p:nvPr/>
          </p:nvSpPr>
          <p:spPr>
            <a:xfrm rot="1100586">
              <a:off x="1234618" y="-814583"/>
              <a:ext cx="457200"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 Daniel 9:25"/>
            <p:cNvSpPr txBox="1"/>
            <p:nvPr/>
          </p:nvSpPr>
          <p:spPr>
            <a:xfrm>
              <a:off x="592931" y="-1740730"/>
              <a:ext cx="2057400" cy="89383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9:25</a:t>
              </a:r>
            </a:p>
            <a:p>
              <a:r>
                <a:rPr lang="en-US" sz="1400" b="1" dirty="0" smtClean="0">
                  <a:solidFill>
                    <a:srgbClr val="FFC000"/>
                  </a:solidFill>
                  <a:effectLst>
                    <a:outerShdw blurRad="38100" dist="38100" dir="2700000" algn="tl">
                      <a:srgbClr val="000000"/>
                    </a:outerShdw>
                  </a:effectLst>
                  <a:latin typeface="Arial Narrow" pitchFamily="34" charset="0"/>
                </a:rPr>
                <a:t>Commandment to “restore </a:t>
              </a:r>
              <a:br>
                <a:rPr lang="en-US" sz="1400" b="1" dirty="0" smtClean="0">
                  <a:solidFill>
                    <a:srgbClr val="FFC000"/>
                  </a:solidFill>
                  <a:effectLst>
                    <a:outerShdw blurRad="38100" dist="38100" dir="2700000" algn="tl">
                      <a:srgbClr val="000000"/>
                    </a:outerShdw>
                  </a:effectLst>
                  <a:latin typeface="Arial Narrow" pitchFamily="34" charset="0"/>
                </a:rPr>
              </a:br>
              <a:r>
                <a:rPr lang="en-US" sz="1400" b="1" dirty="0" smtClean="0">
                  <a:solidFill>
                    <a:srgbClr val="FFC000"/>
                  </a:solidFill>
                  <a:effectLst>
                    <a:outerShdw blurRad="38100" dist="38100" dir="2700000" algn="tl">
                      <a:srgbClr val="000000"/>
                    </a:outerShdw>
                  </a:effectLst>
                  <a:latin typeface="Arial Narrow" pitchFamily="34" charset="0"/>
                </a:rPr>
                <a:t>and rebuild” Jerusalem</a:t>
              </a:r>
            </a:p>
            <a:p>
              <a:pPr algn="ctr"/>
              <a:r>
                <a:rPr lang="en-US" sz="1400" b="1" dirty="0" smtClean="0">
                  <a:solidFill>
                    <a:srgbClr val="C00000"/>
                  </a:solidFill>
                  <a:effectLst>
                    <a:outerShdw blurRad="38100" dist="38100" dir="2700000" algn="tl">
                      <a:srgbClr val="000000"/>
                    </a:outerShdw>
                  </a:effectLst>
                  <a:latin typeface="Arial Narrow" pitchFamily="34" charset="0"/>
                </a:rPr>
                <a:t>Nehemiah 2:1-8</a:t>
              </a:r>
              <a:endParaRPr lang="en-US" sz="1400" b="1" dirty="0">
                <a:solidFill>
                  <a:srgbClr val="C00000"/>
                </a:solidFill>
                <a:effectLst>
                  <a:outerShdw blurRad="38100" dist="38100" dir="2700000" algn="tl">
                    <a:srgbClr val="000000"/>
                  </a:outerShdw>
                </a:effectLst>
                <a:latin typeface="Arial Narrow" pitchFamily="34" charset="0"/>
              </a:endParaRPr>
            </a:p>
          </p:txBody>
        </p:sp>
      </p:grpSp>
      <p:grpSp>
        <p:nvGrpSpPr>
          <p:cNvPr id="52" name="Group - Daniel 9:25"/>
          <p:cNvGrpSpPr/>
          <p:nvPr/>
        </p:nvGrpSpPr>
        <p:grpSpPr>
          <a:xfrm>
            <a:off x="2955131" y="2249487"/>
            <a:ext cx="2819400" cy="1736530"/>
            <a:chOff x="516731" y="-1789113"/>
            <a:chExt cx="2209800" cy="1736530"/>
          </a:xfrm>
        </p:grpSpPr>
        <p:sp>
          <p:nvSpPr>
            <p:cNvPr id="53" name="Shape"/>
            <p:cNvSpPr/>
            <p:nvPr/>
          </p:nvSpPr>
          <p:spPr>
            <a:xfrm>
              <a:off x="516731" y="-1789113"/>
              <a:ext cx="22098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8" name="Arrow"/>
            <p:cNvSpPr/>
            <p:nvPr/>
          </p:nvSpPr>
          <p:spPr>
            <a:xfrm rot="1100586">
              <a:off x="1234618" y="-814583"/>
              <a:ext cx="457200"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 Daniel 9:25"/>
            <p:cNvSpPr txBox="1"/>
            <p:nvPr/>
          </p:nvSpPr>
          <p:spPr>
            <a:xfrm>
              <a:off x="592931" y="-1740730"/>
              <a:ext cx="2057400" cy="89383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9:25</a:t>
              </a:r>
            </a:p>
            <a:p>
              <a:r>
                <a:rPr lang="en-US" sz="1400" b="1" dirty="0" smtClean="0">
                  <a:solidFill>
                    <a:srgbClr val="FFC000"/>
                  </a:solidFill>
                  <a:effectLst>
                    <a:outerShdw blurRad="38100" dist="38100" dir="2700000" algn="tl">
                      <a:srgbClr val="000000"/>
                    </a:outerShdw>
                  </a:effectLst>
                  <a:latin typeface="Arial Narrow" pitchFamily="34" charset="0"/>
                </a:rPr>
                <a:t>“…unto Messiah the prince”</a:t>
              </a:r>
            </a:p>
            <a:p>
              <a:r>
                <a:rPr lang="en-US" sz="1400" b="1" dirty="0" smtClean="0">
                  <a:solidFill>
                    <a:srgbClr val="FFC000"/>
                  </a:solidFill>
                  <a:effectLst>
                    <a:outerShdw blurRad="38100" dist="38100" dir="2700000" algn="tl">
                      <a:srgbClr val="000000"/>
                    </a:outerShdw>
                  </a:effectLst>
                  <a:latin typeface="Arial Narrow" pitchFamily="34" charset="0"/>
                </a:rPr>
                <a:t>“…shall be 7 weeks and 62 weeks”</a:t>
              </a:r>
            </a:p>
          </p:txBody>
        </p:sp>
      </p:grpSp>
      <p:grpSp>
        <p:nvGrpSpPr>
          <p:cNvPr id="74" name="Group - Daniel 9:27"/>
          <p:cNvGrpSpPr/>
          <p:nvPr/>
        </p:nvGrpSpPr>
        <p:grpSpPr>
          <a:xfrm>
            <a:off x="7222331" y="2249487"/>
            <a:ext cx="2209800" cy="1829823"/>
            <a:chOff x="7222331" y="2249487"/>
            <a:chExt cx="2209800" cy="1829823"/>
          </a:xfrm>
        </p:grpSpPr>
        <p:sp>
          <p:nvSpPr>
            <p:cNvPr id="71" name="Shape"/>
            <p:cNvSpPr/>
            <p:nvPr/>
          </p:nvSpPr>
          <p:spPr>
            <a:xfrm>
              <a:off x="7222331" y="2249487"/>
              <a:ext cx="22098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Arrow"/>
            <p:cNvSpPr/>
            <p:nvPr/>
          </p:nvSpPr>
          <p:spPr>
            <a:xfrm rot="19284793">
              <a:off x="8349714" y="3153977"/>
              <a:ext cx="457200" cy="925333"/>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 Daniel 9:27"/>
            <p:cNvSpPr txBox="1"/>
            <p:nvPr/>
          </p:nvSpPr>
          <p:spPr>
            <a:xfrm>
              <a:off x="7298531" y="2297870"/>
              <a:ext cx="2057400" cy="89383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9:27</a:t>
              </a:r>
            </a:p>
            <a:p>
              <a:r>
                <a:rPr lang="en-US" sz="1400" b="1" dirty="0" smtClean="0">
                  <a:solidFill>
                    <a:srgbClr val="FFC000"/>
                  </a:solidFill>
                  <a:effectLst>
                    <a:outerShdw blurRad="38100" dist="38100" dir="2700000" algn="tl">
                      <a:srgbClr val="000000"/>
                    </a:outerShdw>
                  </a:effectLst>
                  <a:latin typeface="Arial Narrow" pitchFamily="34" charset="0"/>
                </a:rPr>
                <a:t>“…and he shall confirm a covenant with many for one week…”</a:t>
              </a:r>
            </a:p>
          </p:txBody>
        </p:sp>
      </p:gr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70" name="Group 69"/>
          <p:cNvGrpSpPr/>
          <p:nvPr/>
        </p:nvGrpSpPr>
        <p:grpSpPr>
          <a:xfrm>
            <a:off x="0" y="91440"/>
            <a:ext cx="5943600" cy="349968"/>
            <a:chOff x="0" y="91440"/>
            <a:chExt cx="5943600" cy="349968"/>
          </a:xfrm>
        </p:grpSpPr>
        <p:cxnSp>
          <p:nvCxnSpPr>
            <p:cNvPr id="75"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76"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20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52"/>
                                        </p:tgtEl>
                                      </p:cBhvr>
                                    </p:animEffect>
                                    <p:set>
                                      <p:cBhvr>
                                        <p:cTn id="17" dur="1" fill="hold">
                                          <p:stCondLst>
                                            <p:cond delay="999"/>
                                          </p:stCondLst>
                                        </p:cTn>
                                        <p:tgtEl>
                                          <p:spTgt spid="5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20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19"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5"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
        <p:nvSpPr>
          <p:cNvPr id="17" name="Rectangle 16"/>
          <p:cNvSpPr/>
          <p:nvPr/>
        </p:nvSpPr>
        <p:spPr>
          <a:xfrm>
            <a:off x="3657600" y="4114800"/>
            <a:ext cx="5850731" cy="2153410"/>
          </a:xfrm>
          <a:prstGeom prst="rect">
            <a:avLst/>
          </a:prstGeom>
        </p:spPr>
        <p:txBody>
          <a:bodyPr wrap="square">
            <a:spAutoFit/>
          </a:bodyPr>
          <a:lstStyle/>
          <a:p>
            <a:r>
              <a:rPr lang="en-US" b="1" dirty="0" smtClean="0">
                <a:solidFill>
                  <a:schemeClr val="bg1"/>
                </a:solidFill>
                <a:effectLst>
                  <a:outerShdw blurRad="38100" dist="38100" dir="2700000" algn="tl">
                    <a:srgbClr val="000000"/>
                  </a:outerShdw>
                </a:effectLst>
                <a:latin typeface="Arial Narrow" pitchFamily="34" charset="0"/>
              </a:rPr>
              <a:t>14</a:t>
            </a:r>
            <a:r>
              <a:rPr lang="en-US" b="1" dirty="0" smtClean="0">
                <a:solidFill>
                  <a:srgbClr val="FFC000"/>
                </a:solidFill>
                <a:effectLst>
                  <a:outerShdw blurRad="38100" dist="38100" dir="2700000" algn="tl">
                    <a:srgbClr val="000000"/>
                  </a:outerShdw>
                </a:effectLst>
                <a:latin typeface="Arial Narrow" pitchFamily="34" charset="0"/>
              </a:rPr>
              <a:t>  </a:t>
            </a:r>
            <a:r>
              <a:rPr lang="en-US" b="1" dirty="0" smtClean="0">
                <a:solidFill>
                  <a:srgbClr val="92D050"/>
                </a:solidFill>
                <a:effectLst>
                  <a:outerShdw blurRad="38100" dist="38100" dir="2700000" algn="tl">
                    <a:srgbClr val="000000"/>
                  </a:outerShdw>
                </a:effectLst>
                <a:latin typeface="Arial Narrow" pitchFamily="34" charset="0"/>
              </a:rPr>
              <a:t>“And the elders of the Jews </a:t>
            </a:r>
            <a:r>
              <a:rPr lang="en-US" b="1" dirty="0" err="1" smtClean="0">
                <a:solidFill>
                  <a:srgbClr val="92D050"/>
                </a:solidFill>
                <a:effectLst>
                  <a:outerShdw blurRad="38100" dist="38100" dir="2700000" algn="tl">
                    <a:srgbClr val="000000"/>
                  </a:outerShdw>
                </a:effectLst>
                <a:latin typeface="Arial Narrow" pitchFamily="34" charset="0"/>
              </a:rPr>
              <a:t>builded</a:t>
            </a:r>
            <a:r>
              <a:rPr lang="en-US" b="1" dirty="0" smtClean="0">
                <a:solidFill>
                  <a:srgbClr val="92D050"/>
                </a:solidFill>
                <a:effectLst>
                  <a:outerShdw blurRad="38100" dist="38100" dir="2700000" algn="tl">
                    <a:srgbClr val="000000"/>
                  </a:outerShdw>
                </a:effectLst>
                <a:latin typeface="Arial Narrow" pitchFamily="34" charset="0"/>
              </a:rPr>
              <a:t>, and they prospered through the prophesying of Haggai the prophet and Zechariah the son of </a:t>
            </a:r>
            <a:r>
              <a:rPr lang="en-US" b="1" dirty="0" err="1" smtClean="0">
                <a:solidFill>
                  <a:srgbClr val="92D050"/>
                </a:solidFill>
                <a:effectLst>
                  <a:outerShdw blurRad="38100" dist="38100" dir="2700000" algn="tl">
                    <a:srgbClr val="000000"/>
                  </a:outerShdw>
                </a:effectLst>
                <a:latin typeface="Arial Narrow" pitchFamily="34" charset="0"/>
              </a:rPr>
              <a:t>Iddo</a:t>
            </a:r>
            <a:r>
              <a:rPr lang="en-US" b="1" dirty="0" smtClean="0">
                <a:solidFill>
                  <a:srgbClr val="92D050"/>
                </a:solidFill>
                <a:effectLst>
                  <a:outerShdw blurRad="38100" dist="38100" dir="2700000" algn="tl">
                    <a:srgbClr val="000000"/>
                  </a:outerShdw>
                </a:effectLst>
                <a:latin typeface="Arial Narrow" pitchFamily="34" charset="0"/>
              </a:rPr>
              <a:t>. And they </a:t>
            </a:r>
            <a:r>
              <a:rPr lang="en-US" b="1" dirty="0" err="1" smtClean="0">
                <a:solidFill>
                  <a:srgbClr val="92D050"/>
                </a:solidFill>
                <a:effectLst>
                  <a:outerShdw blurRad="38100" dist="38100" dir="2700000" algn="tl">
                    <a:srgbClr val="000000"/>
                  </a:outerShdw>
                </a:effectLst>
                <a:latin typeface="Arial Narrow" pitchFamily="34" charset="0"/>
              </a:rPr>
              <a:t>builded</a:t>
            </a:r>
            <a:r>
              <a:rPr lang="en-US" b="1" dirty="0" smtClean="0">
                <a:solidFill>
                  <a:srgbClr val="92D050"/>
                </a:solidFill>
                <a:effectLst>
                  <a:outerShdw blurRad="38100" dist="38100" dir="2700000" algn="tl">
                    <a:srgbClr val="000000"/>
                  </a:outerShdw>
                </a:effectLst>
                <a:latin typeface="Arial Narrow" pitchFamily="34" charset="0"/>
              </a:rPr>
              <a:t>, and finished </a:t>
            </a:r>
            <a:r>
              <a:rPr lang="en-US" b="1" i="1" dirty="0" smtClean="0">
                <a:solidFill>
                  <a:srgbClr val="92D050"/>
                </a:solidFill>
                <a:effectLst>
                  <a:outerShdw blurRad="38100" dist="38100" dir="2700000" algn="tl">
                    <a:srgbClr val="000000"/>
                  </a:outerShdw>
                </a:effectLst>
                <a:latin typeface="Arial Narrow" pitchFamily="34" charset="0"/>
              </a:rPr>
              <a:t>it, according to the commandment of the God of Israel, and according to the commandment of </a:t>
            </a:r>
            <a:r>
              <a:rPr lang="en-US" b="1" i="1" dirty="0" smtClean="0">
                <a:solidFill>
                  <a:srgbClr val="FFC000"/>
                </a:solidFill>
                <a:effectLst>
                  <a:outerShdw blurRad="38100" dist="38100" dir="2700000" algn="tl">
                    <a:srgbClr val="000000"/>
                  </a:outerShdw>
                </a:effectLst>
                <a:latin typeface="Arial Narrow" pitchFamily="34" charset="0"/>
              </a:rPr>
              <a:t>Cyrus</a:t>
            </a:r>
            <a:r>
              <a:rPr lang="en-US" b="1" i="1" dirty="0" smtClean="0">
                <a:solidFill>
                  <a:srgbClr val="92D050"/>
                </a:solidFill>
                <a:effectLst>
                  <a:outerShdw blurRad="38100" dist="38100" dir="2700000" algn="tl">
                    <a:srgbClr val="000000"/>
                  </a:outerShdw>
                </a:effectLst>
                <a:latin typeface="Arial Narrow" pitchFamily="34" charset="0"/>
              </a:rPr>
              <a:t>, and </a:t>
            </a:r>
            <a:r>
              <a:rPr lang="en-US" b="1" i="1" dirty="0" smtClean="0">
                <a:solidFill>
                  <a:srgbClr val="FFC000"/>
                </a:solidFill>
                <a:effectLst>
                  <a:outerShdw blurRad="38100" dist="38100" dir="2700000" algn="tl">
                    <a:srgbClr val="000000"/>
                  </a:outerShdw>
                </a:effectLst>
                <a:latin typeface="Arial Narrow" pitchFamily="34" charset="0"/>
              </a:rPr>
              <a:t>Darius</a:t>
            </a:r>
            <a:r>
              <a:rPr lang="en-US" b="1" i="1" dirty="0" smtClean="0">
                <a:solidFill>
                  <a:srgbClr val="92D050"/>
                </a:solidFill>
                <a:effectLst>
                  <a:outerShdw blurRad="38100" dist="38100" dir="2700000" algn="tl">
                    <a:srgbClr val="000000"/>
                  </a:outerShdw>
                </a:effectLst>
                <a:latin typeface="Arial Narrow" pitchFamily="34" charset="0"/>
              </a:rPr>
              <a:t>, and </a:t>
            </a:r>
            <a:r>
              <a:rPr lang="en-US" b="1" i="1" dirty="0" err="1" smtClean="0">
                <a:solidFill>
                  <a:srgbClr val="FFC000"/>
                </a:solidFill>
                <a:effectLst>
                  <a:outerShdw blurRad="38100" dist="38100" dir="2700000" algn="tl">
                    <a:srgbClr val="000000"/>
                  </a:outerShdw>
                </a:effectLst>
                <a:latin typeface="Arial Narrow" pitchFamily="34" charset="0"/>
              </a:rPr>
              <a:t>Artaxerxes</a:t>
            </a:r>
            <a:r>
              <a:rPr lang="en-US" b="1" i="1" dirty="0" smtClean="0">
                <a:solidFill>
                  <a:srgbClr val="92D050"/>
                </a:solidFill>
                <a:effectLst>
                  <a:outerShdw blurRad="38100" dist="38100" dir="2700000" algn="tl">
                    <a:srgbClr val="000000"/>
                  </a:outerShdw>
                </a:effectLst>
                <a:latin typeface="Arial Narrow" pitchFamily="34" charset="0"/>
              </a:rPr>
              <a:t> king of Persia.  </a:t>
            </a:r>
            <a:r>
              <a:rPr lang="en-US" b="1" i="1" dirty="0" smtClean="0">
                <a:solidFill>
                  <a:schemeClr val="bg1"/>
                </a:solidFill>
                <a:effectLst>
                  <a:outerShdw blurRad="38100" dist="38100" dir="2700000" algn="tl">
                    <a:srgbClr val="000000"/>
                  </a:outerShdw>
                </a:effectLst>
                <a:latin typeface="Arial Narrow" pitchFamily="34" charset="0"/>
              </a:rPr>
              <a:t>1</a:t>
            </a:r>
            <a:r>
              <a:rPr lang="en-US" b="1" dirty="0" smtClean="0">
                <a:solidFill>
                  <a:schemeClr val="bg1"/>
                </a:solidFill>
                <a:effectLst>
                  <a:outerShdw blurRad="38100" dist="38100" dir="2700000" algn="tl">
                    <a:srgbClr val="000000"/>
                  </a:outerShdw>
                </a:effectLst>
                <a:latin typeface="Arial Narrow" pitchFamily="34" charset="0"/>
              </a:rPr>
              <a:t>5 </a:t>
            </a:r>
            <a:r>
              <a:rPr lang="en-US" b="1" dirty="0" smtClean="0">
                <a:solidFill>
                  <a:srgbClr val="92D050"/>
                </a:solidFill>
                <a:effectLst>
                  <a:outerShdw blurRad="38100" dist="38100" dir="2700000" algn="tl">
                    <a:srgbClr val="000000"/>
                  </a:outerShdw>
                </a:effectLst>
                <a:latin typeface="Arial Narrow" pitchFamily="34" charset="0"/>
              </a:rPr>
              <a:t> And this house was finished on the third day of the month Adar, which was in the sixth year of the reign of Darius the king. </a:t>
            </a:r>
            <a:r>
              <a:rPr lang="en-US" b="1" i="1" dirty="0" smtClean="0">
                <a:solidFill>
                  <a:srgbClr val="92D050"/>
                </a:solidFill>
                <a:effectLst>
                  <a:outerShdw blurRad="38100" dist="38100" dir="2700000" algn="tl">
                    <a:srgbClr val="000000"/>
                  </a:outerShdw>
                </a:effectLst>
                <a:latin typeface="Arial Narrow" pitchFamily="34" charset="0"/>
              </a:rPr>
              <a:t>”  </a:t>
            </a:r>
            <a:r>
              <a:rPr lang="en-US" b="1" i="1" dirty="0" smtClean="0">
                <a:solidFill>
                  <a:schemeClr val="bg1"/>
                </a:solidFill>
                <a:effectLst>
                  <a:outerShdw blurRad="38100" dist="38100" dir="2700000" algn="tl">
                    <a:srgbClr val="000000"/>
                  </a:outerShdw>
                </a:effectLst>
                <a:latin typeface="Arial Narrow" pitchFamily="34" charset="0"/>
              </a:rPr>
              <a:t>Ezra 6:14, 15</a:t>
            </a:r>
            <a:endParaRPr lang="en-US" b="1" dirty="0">
              <a:solidFill>
                <a:schemeClr val="bg1"/>
              </a:solidFill>
              <a:effectLst>
                <a:outerShdw blurRad="38100" dist="38100" dir="2700000" algn="tl">
                  <a:srgbClr val="000000"/>
                </a:outerShdw>
              </a:effectLst>
              <a:latin typeface="Arial Narrow" pitchFamily="34" charset="0"/>
            </a:endParaRPr>
          </a:p>
        </p:txBody>
      </p:sp>
      <p:sp>
        <p:nvSpPr>
          <p:cNvPr id="13" name="Revelation 21:2, 3"/>
          <p:cNvSpPr txBox="1"/>
          <p:nvPr/>
        </p:nvSpPr>
        <p:spPr>
          <a:xfrm>
            <a:off x="296483" y="2965763"/>
            <a:ext cx="6011448"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There were actually 4 decrees (however, the first three are considered by some as one since they all dealt with the rebuilding of the temple.</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6"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 name="Image-Temple" descr="JewishTemple(2nd)-01.png"/>
          <p:cNvPicPr>
            <a:picLocks noChangeAspect="1"/>
          </p:cNvPicPr>
          <p:nvPr/>
        </p:nvPicPr>
        <p:blipFill>
          <a:blip r:embed="rId4" cstate="print"/>
          <a:stretch>
            <a:fillRect/>
          </a:stretch>
        </p:blipFill>
        <p:spPr>
          <a:xfrm>
            <a:off x="33373" y="3909517"/>
            <a:ext cx="3378958" cy="2570658"/>
          </a:xfrm>
          <a:prstGeom prst="rect">
            <a:avLst/>
          </a:prstGeom>
          <a:effectLst>
            <a:softEdge rad="317500"/>
          </a:effectLst>
        </p:spPr>
      </p:pic>
      <p:grpSp>
        <p:nvGrpSpPr>
          <p:cNvPr id="21" name="Group 20"/>
          <p:cNvGrpSpPr/>
          <p:nvPr/>
        </p:nvGrpSpPr>
        <p:grpSpPr>
          <a:xfrm>
            <a:off x="0" y="91440"/>
            <a:ext cx="5943600" cy="349968"/>
            <a:chOff x="0" y="91440"/>
            <a:chExt cx="5943600" cy="349968"/>
          </a:xfrm>
        </p:grpSpPr>
        <p:cxnSp>
          <p:nvCxnSpPr>
            <p:cNvPr id="22"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3"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17"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Narrative 2"/>
          <p:cNvSpPr txBox="1"/>
          <p:nvPr/>
        </p:nvSpPr>
        <p:spPr>
          <a:xfrm>
            <a:off x="2878931" y="3124317"/>
            <a:ext cx="3581400"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The last decree by Persian king Artaxerxes, was to build the city and its walls.</a:t>
            </a:r>
          </a:p>
        </p:txBody>
      </p:sp>
      <p:sp>
        <p:nvSpPr>
          <p:cNvPr id="15" name="&quot;Seventy weeks...&quot;"/>
          <p:cNvSpPr txBox="1"/>
          <p:nvPr/>
        </p:nvSpPr>
        <p:spPr>
          <a:xfrm>
            <a:off x="182880" y="2173287"/>
            <a:ext cx="6277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
        <p:nvSpPr>
          <p:cNvPr id="16"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8" name="Image - Artaxerxes" descr="ArtaxerxesDecree.png"/>
          <p:cNvPicPr>
            <a:picLocks noChangeAspect="1"/>
          </p:cNvPicPr>
          <p:nvPr/>
        </p:nvPicPr>
        <p:blipFill>
          <a:blip r:embed="rId4" cstate="print">
            <a:duotone>
              <a:prstClr val="black"/>
              <a:schemeClr val="accent6">
                <a:tint val="45000"/>
                <a:satMod val="400000"/>
              </a:schemeClr>
            </a:duotone>
          </a:blip>
          <a:stretch>
            <a:fillRect/>
          </a:stretch>
        </p:blipFill>
        <p:spPr>
          <a:xfrm>
            <a:off x="-57735" y="3621087"/>
            <a:ext cx="3218939" cy="3176397"/>
          </a:xfrm>
          <a:prstGeom prst="rect">
            <a:avLst/>
          </a:prstGeom>
          <a:effectLst>
            <a:softEdge rad="635000"/>
          </a:effectLst>
        </p:spPr>
      </p:pic>
      <p:sp>
        <p:nvSpPr>
          <p:cNvPr id="19" name="Narrative 2"/>
          <p:cNvSpPr txBox="1"/>
          <p:nvPr/>
        </p:nvSpPr>
        <p:spPr>
          <a:xfrm>
            <a:off x="3144535" y="4528450"/>
            <a:ext cx="6135196"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Such decree was in his 20</a:t>
            </a:r>
            <a:r>
              <a:rPr lang="en-US" sz="2000" b="1" baseline="30000" dirty="0" smtClean="0">
                <a:solidFill>
                  <a:schemeClr val="bg1"/>
                </a:solidFill>
                <a:effectLst>
                  <a:outerShdw blurRad="38100" dist="38100" dir="2700000" algn="tl">
                    <a:srgbClr val="000000"/>
                  </a:outerShdw>
                </a:effectLst>
                <a:latin typeface="Arial Narrow" pitchFamily="34" charset="0"/>
              </a:rPr>
              <a:t>th</a:t>
            </a:r>
            <a:r>
              <a:rPr lang="en-US" sz="2000" b="1" dirty="0" smtClean="0">
                <a:solidFill>
                  <a:schemeClr val="bg1"/>
                </a:solidFill>
                <a:effectLst>
                  <a:outerShdw blurRad="38100" dist="38100" dir="2700000" algn="tl">
                    <a:srgbClr val="000000"/>
                  </a:outerShdw>
                </a:effectLst>
                <a:latin typeface="Arial Narrow" pitchFamily="34" charset="0"/>
              </a:rPr>
              <a:t> year (taking office March 14, 465 B. C.) thus making the decree March 14, 445 B. C. (</a:t>
            </a:r>
            <a:r>
              <a:rPr lang="en-US" sz="2000" b="1" dirty="0" smtClean="0">
                <a:solidFill>
                  <a:srgbClr val="92D050"/>
                </a:solidFill>
                <a:effectLst>
                  <a:outerShdw blurRad="38100" dist="38100" dir="2700000" algn="tl">
                    <a:srgbClr val="000000"/>
                  </a:outerShdw>
                </a:effectLst>
                <a:latin typeface="Arial Narrow" pitchFamily="34" charset="0"/>
              </a:rPr>
              <a:t>Nehemiah 2:1-8</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grpSp>
        <p:nvGrpSpPr>
          <p:cNvPr id="20" name="Group 19"/>
          <p:cNvGrpSpPr/>
          <p:nvPr/>
        </p:nvGrpSpPr>
        <p:grpSpPr>
          <a:xfrm>
            <a:off x="0" y="91440"/>
            <a:ext cx="5943600" cy="349968"/>
            <a:chOff x="0" y="91440"/>
            <a:chExt cx="5943600" cy="349968"/>
          </a:xfrm>
        </p:grpSpPr>
        <p:cxnSp>
          <p:nvCxnSpPr>
            <p:cNvPr id="21"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2"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25"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7" name="TimeLine Group 49 Years"/>
          <p:cNvGrpSpPr/>
          <p:nvPr/>
        </p:nvGrpSpPr>
        <p:grpSpPr>
          <a:xfrm>
            <a:off x="516731" y="5297487"/>
            <a:ext cx="914400" cy="826109"/>
            <a:chOff x="516731" y="5297487"/>
            <a:chExt cx="914400" cy="826109"/>
          </a:xfrm>
        </p:grpSpPr>
        <p:sp>
          <p:nvSpPr>
            <p:cNvPr id="50" name="Years"/>
            <p:cNvSpPr txBox="1"/>
            <p:nvPr/>
          </p:nvSpPr>
          <p:spPr>
            <a:xfrm>
              <a:off x="6310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707231" y="5335587"/>
              <a:ext cx="533400" cy="3048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49</a:t>
              </a:r>
              <a:endParaRPr lang="en-US" dirty="0">
                <a:latin typeface="AustereBlackCapsSSK" pitchFamily="2" charset="0"/>
              </a:endParaRPr>
            </a:p>
          </p:txBody>
        </p:sp>
      </p:grpSp>
      <p:grpSp>
        <p:nvGrpSpPr>
          <p:cNvPr id="10" name="TimeLine Group 7 Weeks"/>
          <p:cNvGrpSpPr/>
          <p:nvPr/>
        </p:nvGrpSpPr>
        <p:grpSpPr>
          <a:xfrm>
            <a:off x="592931" y="4078287"/>
            <a:ext cx="838200" cy="826109"/>
            <a:chOff x="592931" y="4078287"/>
            <a:chExt cx="838200" cy="826109"/>
          </a:xfrm>
        </p:grpSpPr>
        <p:sp>
          <p:nvSpPr>
            <p:cNvPr id="43" name="Weeks"/>
            <p:cNvSpPr txBox="1"/>
            <p:nvPr/>
          </p:nvSpPr>
          <p:spPr>
            <a:xfrm>
              <a:off x="631031" y="4611687"/>
              <a:ext cx="8001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78287"/>
              <a:ext cx="8382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821531" y="4154487"/>
              <a:ext cx="3810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7</a:t>
              </a:r>
              <a:endParaRPr lang="en-US" dirty="0">
                <a:latin typeface="AustereBlackCapsSSK" pitchFamily="2" charset="0"/>
              </a:endParaRPr>
            </a:p>
          </p:txBody>
        </p:sp>
      </p:grpSp>
      <p:grpSp>
        <p:nvGrpSpPr>
          <p:cNvPr id="17" name="Group - Daniel 9:25"/>
          <p:cNvGrpSpPr/>
          <p:nvPr/>
        </p:nvGrpSpPr>
        <p:grpSpPr>
          <a:xfrm>
            <a:off x="211931" y="2249487"/>
            <a:ext cx="2209800" cy="1736530"/>
            <a:chOff x="516731" y="-1789113"/>
            <a:chExt cx="2209800" cy="1736530"/>
          </a:xfrm>
        </p:grpSpPr>
        <p:sp>
          <p:nvSpPr>
            <p:cNvPr id="38" name="Rounded Rectangle 37"/>
            <p:cNvSpPr/>
            <p:nvPr/>
          </p:nvSpPr>
          <p:spPr>
            <a:xfrm>
              <a:off x="516731" y="-1789113"/>
              <a:ext cx="22098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0" name="TextBox 39"/>
            <p:cNvSpPr txBox="1"/>
            <p:nvPr/>
          </p:nvSpPr>
          <p:spPr>
            <a:xfrm>
              <a:off x="592931" y="-1740730"/>
              <a:ext cx="2057400" cy="89383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9:25</a:t>
              </a:r>
            </a:p>
            <a:p>
              <a:r>
                <a:rPr lang="en-US" sz="1400" b="1" dirty="0" smtClean="0">
                  <a:solidFill>
                    <a:srgbClr val="FFC000"/>
                  </a:solidFill>
                  <a:effectLst>
                    <a:outerShdw blurRad="38100" dist="38100" dir="2700000" algn="tl">
                      <a:srgbClr val="000000"/>
                    </a:outerShdw>
                  </a:effectLst>
                  <a:latin typeface="Arial Narrow" pitchFamily="34" charset="0"/>
                </a:rPr>
                <a:t>Commandment to “restore </a:t>
              </a:r>
              <a:br>
                <a:rPr lang="en-US" sz="1400" b="1" dirty="0" smtClean="0">
                  <a:solidFill>
                    <a:srgbClr val="FFC000"/>
                  </a:solidFill>
                  <a:effectLst>
                    <a:outerShdw blurRad="38100" dist="38100" dir="2700000" algn="tl">
                      <a:srgbClr val="000000"/>
                    </a:outerShdw>
                  </a:effectLst>
                  <a:latin typeface="Arial Narrow" pitchFamily="34" charset="0"/>
                </a:rPr>
              </a:br>
              <a:r>
                <a:rPr lang="en-US" sz="1400" b="1" dirty="0" smtClean="0">
                  <a:solidFill>
                    <a:srgbClr val="FFC000"/>
                  </a:solidFill>
                  <a:effectLst>
                    <a:outerShdw blurRad="38100" dist="38100" dir="2700000" algn="tl">
                      <a:srgbClr val="000000"/>
                    </a:outerShdw>
                  </a:effectLst>
                  <a:latin typeface="Arial Narrow" pitchFamily="34" charset="0"/>
                </a:rPr>
                <a:t>and rebuild” Jerusalem</a:t>
              </a:r>
            </a:p>
            <a:p>
              <a:pPr algn="ctr"/>
              <a:r>
                <a:rPr lang="en-US" sz="1400" b="1" dirty="0" smtClean="0">
                  <a:solidFill>
                    <a:srgbClr val="C00000"/>
                  </a:solidFill>
                  <a:effectLst>
                    <a:outerShdw blurRad="38100" dist="38100" dir="2700000" algn="tl">
                      <a:srgbClr val="000000"/>
                    </a:outerShdw>
                  </a:effectLst>
                  <a:latin typeface="Arial Narrow" pitchFamily="34" charset="0"/>
                </a:rPr>
                <a:t>Nehemiah 2:1-8</a:t>
              </a:r>
              <a:endParaRPr lang="en-US" sz="1400" b="1" dirty="0">
                <a:solidFill>
                  <a:srgbClr val="C00000"/>
                </a:solidFill>
                <a:effectLst>
                  <a:outerShdw blurRad="38100" dist="38100" dir="2700000" algn="tl">
                    <a:srgbClr val="000000"/>
                  </a:outerShdw>
                </a:effectLst>
                <a:latin typeface="Arial Narrow" pitchFamily="34" charset="0"/>
              </a:endParaRPr>
            </a:p>
          </p:txBody>
        </p:sp>
        <p:sp>
          <p:nvSpPr>
            <p:cNvPr id="49" name="Down Arrow 48"/>
            <p:cNvSpPr/>
            <p:nvPr/>
          </p:nvSpPr>
          <p:spPr>
            <a:xfrm rot="1100586">
              <a:off x="1234618" y="-814583"/>
              <a:ext cx="457200"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2802731" y="2732515"/>
            <a:ext cx="3733801" cy="1879171"/>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This period of 49 years undoubtedly was sandwiched between </a:t>
            </a:r>
            <a:r>
              <a:rPr lang="en-US" sz="2000" b="1" dirty="0" err="1" smtClean="0">
                <a:solidFill>
                  <a:schemeClr val="bg1"/>
                </a:solidFill>
                <a:effectLst>
                  <a:outerShdw blurRad="38100" dist="38100" dir="2700000" algn="tl">
                    <a:srgbClr val="000000"/>
                  </a:outerShdw>
                </a:effectLst>
                <a:latin typeface="Arial Narrow" pitchFamily="34" charset="0"/>
              </a:rPr>
              <a:t>Zerubbabel’s</a:t>
            </a:r>
            <a:r>
              <a:rPr lang="en-US" sz="2000" b="1" dirty="0" smtClean="0">
                <a:solidFill>
                  <a:schemeClr val="bg1"/>
                </a:solidFill>
                <a:effectLst>
                  <a:outerShdw blurRad="38100" dist="38100" dir="2700000" algn="tl">
                    <a:srgbClr val="000000"/>
                  </a:outerShdw>
                </a:effectLst>
                <a:latin typeface="Arial Narrow" pitchFamily="34" charset="0"/>
              </a:rPr>
              <a:t> return with approximately 50,000 Jews and the complete rebuild of Jerusalem’s walls and second temple. </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69" name="TextBox 68"/>
          <p:cNvSpPr txBox="1"/>
          <p:nvPr/>
        </p:nvSpPr>
        <p:spPr>
          <a:xfrm>
            <a:off x="1989942" y="4783834"/>
            <a:ext cx="7213587" cy="664797"/>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During which time, the Jews were met with great resistance from Gentiles living in the area. </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70" name="TextBox 69"/>
          <p:cNvSpPr txBox="1"/>
          <p:nvPr/>
        </p:nvSpPr>
        <p:spPr>
          <a:xfrm>
            <a:off x="2116930" y="5678487"/>
            <a:ext cx="7086599" cy="664797"/>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During which time, the Lord sent Haggai and Zechariah to encourage the Jews to finish the work.</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6" name="Group 25"/>
          <p:cNvGrpSpPr/>
          <p:nvPr/>
        </p:nvGrpSpPr>
        <p:grpSpPr>
          <a:xfrm>
            <a:off x="0" y="91440"/>
            <a:ext cx="5943600" cy="349968"/>
            <a:chOff x="0" y="91440"/>
            <a:chExt cx="5943600" cy="349968"/>
          </a:xfrm>
        </p:grpSpPr>
        <p:cxnSp>
          <p:nvCxnSpPr>
            <p:cNvPr id="27"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8"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arn(inVertical)">
                                      <p:cBhvr>
                                        <p:cTn id="1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26"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7" name="TimeLine Group 49 Years"/>
          <p:cNvGrpSpPr/>
          <p:nvPr/>
        </p:nvGrpSpPr>
        <p:grpSpPr>
          <a:xfrm>
            <a:off x="516731" y="5297487"/>
            <a:ext cx="1600200" cy="826109"/>
            <a:chOff x="516731" y="5297487"/>
            <a:chExt cx="914400" cy="826109"/>
          </a:xfrm>
        </p:grpSpPr>
        <p:sp>
          <p:nvSpPr>
            <p:cNvPr id="50" name="Years"/>
            <p:cNvSpPr txBox="1"/>
            <p:nvPr/>
          </p:nvSpPr>
          <p:spPr>
            <a:xfrm>
              <a:off x="6310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707231" y="5335587"/>
              <a:ext cx="533400" cy="3048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434</a:t>
              </a:r>
              <a:endParaRPr lang="en-US" dirty="0">
                <a:latin typeface="AustereBlackCapsSSK" pitchFamily="2" charset="0"/>
              </a:endParaRPr>
            </a:p>
          </p:txBody>
        </p:sp>
      </p:grpSp>
      <p:grpSp>
        <p:nvGrpSpPr>
          <p:cNvPr id="17" name="TimeLine Group 7 Weeks"/>
          <p:cNvGrpSpPr/>
          <p:nvPr/>
        </p:nvGrpSpPr>
        <p:grpSpPr>
          <a:xfrm>
            <a:off x="592931" y="4078287"/>
            <a:ext cx="1447800" cy="826109"/>
            <a:chOff x="592931" y="4078287"/>
            <a:chExt cx="838200" cy="826109"/>
          </a:xfrm>
        </p:grpSpPr>
        <p:sp>
          <p:nvSpPr>
            <p:cNvPr id="43" name="Weeks"/>
            <p:cNvSpPr txBox="1"/>
            <p:nvPr/>
          </p:nvSpPr>
          <p:spPr>
            <a:xfrm>
              <a:off x="631031" y="4611687"/>
              <a:ext cx="8001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78287"/>
              <a:ext cx="8382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821531" y="4154487"/>
              <a:ext cx="3810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62</a:t>
              </a:r>
              <a:endParaRPr lang="en-US" dirty="0">
                <a:latin typeface="AustereBlackCapsSSK" pitchFamily="2" charset="0"/>
              </a:endParaRPr>
            </a:p>
          </p:txBody>
        </p:sp>
      </p:grpSp>
      <p:sp>
        <p:nvSpPr>
          <p:cNvPr id="22" name="Narrative 4 - &quot;167 B.C...&quot;"/>
          <p:cNvSpPr txBox="1"/>
          <p:nvPr/>
        </p:nvSpPr>
        <p:spPr>
          <a:xfrm>
            <a:off x="2468879" y="4974000"/>
            <a:ext cx="7039451" cy="1027974"/>
          </a:xfrm>
          <a:prstGeom prst="rect">
            <a:avLst/>
          </a:prstGeom>
          <a:noFill/>
        </p:spPr>
        <p:txBody>
          <a:bodyPr wrap="square" rtlCol="0">
            <a:spAutoFit/>
          </a:bodyPr>
          <a:lstStyle/>
          <a:p>
            <a:pPr>
              <a:spcAft>
                <a:spcPts val="600"/>
              </a:spcAft>
            </a:pPr>
            <a:r>
              <a:rPr lang="en-US" sz="2000" b="1" dirty="0" smtClean="0">
                <a:solidFill>
                  <a:srgbClr val="92D050"/>
                </a:solidFill>
                <a:effectLst>
                  <a:outerShdw blurRad="38100" dist="38100" dir="2700000" algn="tl">
                    <a:srgbClr val="000000"/>
                  </a:outerShdw>
                </a:effectLst>
                <a:latin typeface="Arial Narrow" pitchFamily="34" charset="0"/>
              </a:rPr>
              <a:t>167 B.C.  </a:t>
            </a:r>
            <a:r>
              <a:rPr lang="en-US" sz="2000" b="1" dirty="0" smtClean="0">
                <a:solidFill>
                  <a:schemeClr val="bg1"/>
                </a:solidFill>
                <a:effectLst>
                  <a:outerShdw blurRad="38100" dist="38100" dir="2700000" algn="tl">
                    <a:srgbClr val="000000"/>
                  </a:outerShdw>
                </a:effectLst>
                <a:latin typeface="Arial Narrow" pitchFamily="34" charset="0"/>
              </a:rPr>
              <a:t>– The Greek tyrant, Antiochus Epiphanes defiled the temple by offering a pig on the altar, and persecuted the Jews.</a:t>
            </a:r>
          </a:p>
          <a:p>
            <a:pPr>
              <a:spcAft>
                <a:spcPts val="0"/>
              </a:spcAft>
            </a:pPr>
            <a:r>
              <a:rPr lang="en-US" sz="2000" b="1" dirty="0" smtClean="0">
                <a:solidFill>
                  <a:srgbClr val="92D050"/>
                </a:solidFill>
                <a:effectLst>
                  <a:outerShdw blurRad="38100" dist="38100" dir="2700000" algn="tl">
                    <a:srgbClr val="000000"/>
                  </a:outerShdw>
                </a:effectLst>
                <a:latin typeface="Arial Narrow" pitchFamily="34" charset="0"/>
              </a:rPr>
              <a:t>20 B.C.  </a:t>
            </a:r>
            <a:r>
              <a:rPr lang="en-US" sz="2000" b="1" dirty="0" smtClean="0">
                <a:solidFill>
                  <a:schemeClr val="bg1"/>
                </a:solidFill>
                <a:effectLst>
                  <a:outerShdw blurRad="38100" dist="38100" dir="2700000" algn="tl">
                    <a:srgbClr val="000000"/>
                  </a:outerShdw>
                </a:effectLst>
                <a:latin typeface="Arial Narrow" pitchFamily="34" charset="0"/>
              </a:rPr>
              <a:t>– King Herod remodeled the 2</a:t>
            </a:r>
            <a:r>
              <a:rPr lang="en-US" sz="2000" b="1" baseline="30000" dirty="0" smtClean="0">
                <a:solidFill>
                  <a:schemeClr val="bg1"/>
                </a:solidFill>
                <a:effectLst>
                  <a:outerShdw blurRad="38100" dist="38100" dir="2700000" algn="tl">
                    <a:srgbClr val="000000"/>
                  </a:outerShdw>
                </a:effectLst>
                <a:latin typeface="Arial Narrow" pitchFamily="34" charset="0"/>
              </a:rPr>
              <a:t>nd</a:t>
            </a:r>
            <a:r>
              <a:rPr lang="en-US" sz="2000" b="1" dirty="0" smtClean="0">
                <a:solidFill>
                  <a:schemeClr val="bg1"/>
                </a:solidFill>
                <a:effectLst>
                  <a:outerShdw blurRad="38100" dist="38100" dir="2700000" algn="tl">
                    <a:srgbClr val="000000"/>
                  </a:outerShdw>
                </a:effectLst>
                <a:latin typeface="Arial Narrow" pitchFamily="34" charset="0"/>
              </a:rPr>
              <a:t> temple</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70" name="Narrative 3 - &quot;Other such noteworthy...&quot;"/>
          <p:cNvSpPr txBox="1"/>
          <p:nvPr/>
        </p:nvSpPr>
        <p:spPr>
          <a:xfrm>
            <a:off x="2497931" y="4792412"/>
            <a:ext cx="6781800" cy="1391150"/>
          </a:xfrm>
          <a:prstGeom prst="rect">
            <a:avLst/>
          </a:prstGeom>
          <a:noFill/>
        </p:spPr>
        <p:txBody>
          <a:bodyPr wrap="square" rtlCol="0">
            <a:spAutoFit/>
          </a:bodyPr>
          <a:lstStyle/>
          <a:p>
            <a:pPr>
              <a:spcAft>
                <a:spcPts val="600"/>
              </a:spcAft>
            </a:pPr>
            <a:r>
              <a:rPr lang="en-US" sz="2000" b="1" dirty="0" smtClean="0">
                <a:solidFill>
                  <a:schemeClr val="bg1"/>
                </a:solidFill>
                <a:effectLst>
                  <a:outerShdw blurRad="38100" dist="38100" dir="2700000" algn="tl">
                    <a:srgbClr val="000000"/>
                  </a:outerShdw>
                </a:effectLst>
                <a:latin typeface="Arial Narrow" pitchFamily="34" charset="0"/>
              </a:rPr>
              <a:t>Other such noteworthy events took place during this time, such as…</a:t>
            </a:r>
          </a:p>
          <a:p>
            <a:pPr>
              <a:spcAft>
                <a:spcPts val="600"/>
              </a:spcAft>
            </a:pPr>
            <a:r>
              <a:rPr lang="en-US" sz="2000" b="1" dirty="0" smtClean="0">
                <a:solidFill>
                  <a:srgbClr val="92D050"/>
                </a:solidFill>
                <a:effectLst>
                  <a:outerShdw blurRad="38100" dist="38100" dir="2700000" algn="tl">
                    <a:srgbClr val="000000"/>
                  </a:outerShdw>
                </a:effectLst>
                <a:latin typeface="Arial Narrow" pitchFamily="34" charset="0"/>
              </a:rPr>
              <a:t>280-200 B.C.  </a:t>
            </a:r>
            <a:r>
              <a:rPr lang="en-US" sz="2000" b="1" dirty="0" smtClean="0">
                <a:solidFill>
                  <a:schemeClr val="bg1"/>
                </a:solidFill>
                <a:effectLst>
                  <a:outerShdw blurRad="38100" dist="38100" dir="2700000" algn="tl">
                    <a:srgbClr val="000000"/>
                  </a:outerShdw>
                </a:effectLst>
                <a:latin typeface="Arial Narrow" pitchFamily="34" charset="0"/>
              </a:rPr>
              <a:t>-- The translation of the LXX (Septuagint)</a:t>
            </a:r>
          </a:p>
          <a:p>
            <a:pPr>
              <a:spcAft>
                <a:spcPts val="600"/>
              </a:spcAft>
            </a:pPr>
            <a:r>
              <a:rPr lang="en-US" sz="2000" b="1" dirty="0" smtClean="0">
                <a:solidFill>
                  <a:srgbClr val="92D050"/>
                </a:solidFill>
                <a:effectLst>
                  <a:outerShdw blurRad="38100" dist="38100" dir="2700000" algn="tl">
                    <a:srgbClr val="000000"/>
                  </a:outerShdw>
                </a:effectLst>
                <a:latin typeface="Arial Narrow" pitchFamily="34" charset="0"/>
              </a:rPr>
              <a:t>200 B.C.  </a:t>
            </a:r>
            <a:r>
              <a:rPr lang="en-US" sz="2000" b="1" dirty="0" smtClean="0">
                <a:solidFill>
                  <a:schemeClr val="bg1"/>
                </a:solidFill>
                <a:effectLst>
                  <a:outerShdw blurRad="38100" dist="38100" dir="2700000" algn="tl">
                    <a:srgbClr val="000000"/>
                  </a:outerShdw>
                </a:effectLst>
                <a:latin typeface="Arial Narrow" pitchFamily="34" charset="0"/>
              </a:rPr>
              <a:t>– The Great wall of China was built</a:t>
            </a:r>
          </a:p>
        </p:txBody>
      </p:sp>
      <p:sp>
        <p:nvSpPr>
          <p:cNvPr id="69" name="Narrative 2 - &quot;During which time...&quot;"/>
          <p:cNvSpPr txBox="1"/>
          <p:nvPr/>
        </p:nvSpPr>
        <p:spPr>
          <a:xfrm>
            <a:off x="2530165" y="3658132"/>
            <a:ext cx="6825765"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During which time, the Grecian empire grew under Alexander the Great (the kingdom of bronze and the kingdom depicted by the leopard with 4 wings. It also includes the Roman empire.</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67" name="Narrative 1 - &quot;This period...&quot;"/>
          <p:cNvSpPr txBox="1"/>
          <p:nvPr/>
        </p:nvSpPr>
        <p:spPr>
          <a:xfrm>
            <a:off x="3336131" y="2249487"/>
            <a:ext cx="3352800" cy="1237262"/>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This period of 434 years included the so-called “silent” years wherein God no longer sent prophets to Israel. </a:t>
            </a:r>
            <a:endParaRPr lang="en-US" sz="2000" b="1" dirty="0">
              <a:solidFill>
                <a:schemeClr val="bg1"/>
              </a:solidFill>
              <a:effectLst>
                <a:outerShdw blurRad="38100" dist="38100" dir="2700000" algn="tl">
                  <a:srgbClr val="000000"/>
                </a:outerShdw>
              </a:effectLst>
              <a:latin typeface="Arial Narrow" pitchFamily="34" charset="0"/>
            </a:endParaRPr>
          </a:p>
        </p:txBody>
      </p:sp>
      <p:grpSp>
        <p:nvGrpSpPr>
          <p:cNvPr id="51" name="Group - Daniel 9:25"/>
          <p:cNvGrpSpPr/>
          <p:nvPr/>
        </p:nvGrpSpPr>
        <p:grpSpPr>
          <a:xfrm>
            <a:off x="288131" y="2249487"/>
            <a:ext cx="2819400" cy="1736530"/>
            <a:chOff x="516731" y="-1789113"/>
            <a:chExt cx="2209800" cy="1736530"/>
          </a:xfrm>
        </p:grpSpPr>
        <p:sp>
          <p:nvSpPr>
            <p:cNvPr id="52" name="Rounded Rectangle 51"/>
            <p:cNvSpPr/>
            <p:nvPr/>
          </p:nvSpPr>
          <p:spPr>
            <a:xfrm>
              <a:off x="516731" y="-1789113"/>
              <a:ext cx="22098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 name="TextBox 52"/>
            <p:cNvSpPr txBox="1"/>
            <p:nvPr/>
          </p:nvSpPr>
          <p:spPr>
            <a:xfrm>
              <a:off x="592931" y="-1740730"/>
              <a:ext cx="2057400" cy="89383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9:25</a:t>
              </a:r>
            </a:p>
            <a:p>
              <a:r>
                <a:rPr lang="en-US" sz="1400" b="1" dirty="0" smtClean="0">
                  <a:solidFill>
                    <a:srgbClr val="FFC000"/>
                  </a:solidFill>
                  <a:effectLst>
                    <a:outerShdw blurRad="38100" dist="38100" dir="2700000" algn="tl">
                      <a:srgbClr val="000000"/>
                    </a:outerShdw>
                  </a:effectLst>
                  <a:latin typeface="Arial Narrow" pitchFamily="34" charset="0"/>
                </a:rPr>
                <a:t>“…unto Messiah the prince”</a:t>
              </a:r>
            </a:p>
            <a:p>
              <a:r>
                <a:rPr lang="en-US" sz="1400" b="1" dirty="0" smtClean="0">
                  <a:solidFill>
                    <a:srgbClr val="FFC000"/>
                  </a:solidFill>
                  <a:effectLst>
                    <a:outerShdw blurRad="38100" dist="38100" dir="2700000" algn="tl">
                      <a:srgbClr val="000000"/>
                    </a:outerShdw>
                  </a:effectLst>
                  <a:latin typeface="Arial Narrow" pitchFamily="34" charset="0"/>
                </a:rPr>
                <a:t>“…shall be 7 weeks and 62 weeks”</a:t>
              </a:r>
            </a:p>
          </p:txBody>
        </p:sp>
        <p:sp>
          <p:nvSpPr>
            <p:cNvPr id="55" name="Down Arrow 54"/>
            <p:cNvSpPr/>
            <p:nvPr/>
          </p:nvSpPr>
          <p:spPr>
            <a:xfrm rot="1100586">
              <a:off x="1234618" y="-814583"/>
              <a:ext cx="457200"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7" name="Group 26"/>
          <p:cNvGrpSpPr/>
          <p:nvPr/>
        </p:nvGrpSpPr>
        <p:grpSpPr>
          <a:xfrm>
            <a:off x="0" y="91440"/>
            <a:ext cx="5943600" cy="349968"/>
            <a:chOff x="0" y="91440"/>
            <a:chExt cx="5943600" cy="349968"/>
          </a:xfrm>
        </p:grpSpPr>
        <p:cxnSp>
          <p:nvCxnSpPr>
            <p:cNvPr id="28"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9"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70"/>
                                        </p:tgtEl>
                                        <p:attrNameLst>
                                          <p:attrName>ppt_w</p:attrName>
                                        </p:attrNameLst>
                                      </p:cBhvr>
                                      <p:tavLst>
                                        <p:tav tm="0">
                                          <p:val>
                                            <p:strVal val="ppt_w"/>
                                          </p:val>
                                        </p:tav>
                                        <p:tav tm="100000">
                                          <p:val>
                                            <p:fltVal val="0"/>
                                          </p:val>
                                        </p:tav>
                                      </p:tavLst>
                                    </p:anim>
                                    <p:anim calcmode="lin" valueType="num">
                                      <p:cBhvr>
                                        <p:cTn id="7" dur="1000"/>
                                        <p:tgtEl>
                                          <p:spTgt spid="70"/>
                                        </p:tgtEl>
                                        <p:attrNameLst>
                                          <p:attrName>ppt_h</p:attrName>
                                        </p:attrNameLst>
                                      </p:cBhvr>
                                      <p:tavLst>
                                        <p:tav tm="0">
                                          <p:val>
                                            <p:strVal val="ppt_h"/>
                                          </p:val>
                                        </p:tav>
                                        <p:tav tm="100000">
                                          <p:val>
                                            <p:fltVal val="0"/>
                                          </p:val>
                                        </p:tav>
                                      </p:tavLst>
                                    </p:anim>
                                    <p:anim calcmode="lin" valueType="num">
                                      <p:cBhvr>
                                        <p:cTn id="8" dur="1000"/>
                                        <p:tgtEl>
                                          <p:spTgt spid="70"/>
                                        </p:tgtEl>
                                        <p:attrNameLst>
                                          <p:attrName>style.rotation</p:attrName>
                                        </p:attrNameLst>
                                      </p:cBhvr>
                                      <p:tavLst>
                                        <p:tav tm="0">
                                          <p:val>
                                            <p:fltVal val="0"/>
                                          </p:val>
                                        </p:tav>
                                        <p:tav tm="100000">
                                          <p:val>
                                            <p:fltVal val="90"/>
                                          </p:val>
                                        </p:tav>
                                      </p:tavLst>
                                    </p:anim>
                                    <p:animEffect transition="out" filter="fade">
                                      <p:cBhvr>
                                        <p:cTn id="9" dur="1000"/>
                                        <p:tgtEl>
                                          <p:spTgt spid="70"/>
                                        </p:tgtEl>
                                      </p:cBhvr>
                                    </p:animEffect>
                                    <p:set>
                                      <p:cBhvr>
                                        <p:cTn id="10" dur="1" fill="hold">
                                          <p:stCondLst>
                                            <p:cond delay="999"/>
                                          </p:stCondLst>
                                        </p:cTn>
                                        <p:tgtEl>
                                          <p:spTgt spid="70"/>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828800" y="731519"/>
            <a:ext cx="6909996" cy="10972800"/>
          </a:xfrm>
          <a:prstGeom prst="rect">
            <a:avLst/>
          </a:prstGeom>
          <a:noFill/>
        </p:spPr>
        <p:txBody>
          <a:bodyPr wrap="square">
            <a:prstTxWarp prst="textPlain">
              <a:avLst/>
            </a:prstTxWarp>
            <a:spAutoFit/>
          </a:bodyPr>
          <a:lstStyle/>
          <a:p>
            <a:pPr marL="231775">
              <a:lnSpc>
                <a:spcPct val="200000"/>
              </a:lnSpc>
              <a:spcAft>
                <a:spcPts val="2400"/>
              </a:spcAft>
            </a:pPr>
            <a:r>
              <a:rPr lang="en-US" sz="3200" dirty="0" smtClean="0">
                <a:ln>
                  <a:solidFill>
                    <a:schemeClr val="tx1"/>
                  </a:solidFill>
                </a:ln>
                <a:solidFill>
                  <a:srgbClr val="FFFF00"/>
                </a:solidFill>
                <a:latin typeface="Hobo" panose="00000700000000000000" pitchFamily="2" charset="0"/>
              </a:rPr>
              <a:t>In the first year of Darius the son of Ahasuerus, of the lineage of the Medes, who was made king over the realm of the Chaldeans…</a:t>
            </a:r>
          </a:p>
          <a:p>
            <a:pPr marL="231775">
              <a:lnSpc>
                <a:spcPct val="200000"/>
              </a:lnSpc>
              <a:spcAft>
                <a:spcPts val="2400"/>
              </a:spcAft>
            </a:pPr>
            <a:r>
              <a:rPr lang="en-US" sz="3200" dirty="0" smtClean="0">
                <a:ln>
                  <a:solidFill>
                    <a:schemeClr val="tx1"/>
                  </a:solidFill>
                </a:ln>
                <a:solidFill>
                  <a:srgbClr val="FFFF00"/>
                </a:solidFill>
                <a:latin typeface="Hobo" panose="00000700000000000000" pitchFamily="2" charset="0"/>
              </a:rPr>
              <a:t>…</a:t>
            </a:r>
            <a:r>
              <a:rPr lang="en-US" sz="3200" dirty="0">
                <a:ln>
                  <a:solidFill>
                    <a:schemeClr val="tx1"/>
                  </a:solidFill>
                </a:ln>
                <a:solidFill>
                  <a:srgbClr val="FFFF00"/>
                </a:solidFill>
                <a:latin typeface="Hobo" panose="00000700000000000000" pitchFamily="2" charset="0"/>
              </a:rPr>
              <a:t>in the first year of his reign I, Daniel, understood by the books the number of the years specified by the word of the LORD through Jeremiah the prophet…</a:t>
            </a:r>
          </a:p>
          <a:p>
            <a:pPr marL="231775">
              <a:lnSpc>
                <a:spcPct val="200000"/>
              </a:lnSpc>
            </a:pPr>
            <a:r>
              <a:rPr lang="en-US" sz="3200" dirty="0">
                <a:ln>
                  <a:solidFill>
                    <a:schemeClr val="tx1"/>
                  </a:solidFill>
                </a:ln>
                <a:solidFill>
                  <a:srgbClr val="FFFF00"/>
                </a:solidFill>
                <a:latin typeface="Hobo" panose="00000700000000000000" pitchFamily="2" charset="0"/>
              </a:rPr>
              <a:t>   …that He would accomplish </a:t>
            </a:r>
            <a:r>
              <a:rPr lang="en-US" sz="3200" dirty="0">
                <a:ln>
                  <a:solidFill>
                    <a:schemeClr val="tx1"/>
                  </a:solidFill>
                </a:ln>
                <a:solidFill>
                  <a:srgbClr val="FF3E11"/>
                </a:solidFill>
                <a:latin typeface="Hobo" panose="00000700000000000000" pitchFamily="2" charset="0"/>
              </a:rPr>
              <a:t>seventy years </a:t>
            </a:r>
            <a:r>
              <a:rPr lang="en-US" sz="3200" dirty="0">
                <a:ln>
                  <a:solidFill>
                    <a:schemeClr val="tx1"/>
                  </a:solidFill>
                </a:ln>
                <a:solidFill>
                  <a:srgbClr val="FFFF00"/>
                </a:solidFill>
                <a:latin typeface="Hobo" panose="00000700000000000000" pitchFamily="2" charset="0"/>
              </a:rPr>
              <a:t>in the desolations of Jerusalem. </a:t>
            </a:r>
          </a:p>
        </p:txBody>
      </p:sp>
    </p:spTree>
    <p:extLst>
      <p:ext uri="{BB962C8B-B14F-4D97-AF65-F5344CB8AC3E}">
        <p14:creationId xmlns:p14="http://schemas.microsoft.com/office/powerpoint/2010/main" val="3136969307"/>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0" fill="hold"/>
                                        <p:tgtEl>
                                          <p:spTgt spid="2"/>
                                        </p:tgtEl>
                                        <p:attrNameLst>
                                          <p:attrName>ppt_x</p:attrName>
                                        </p:attrNameLst>
                                      </p:cBhvr>
                                      <p:tavLst>
                                        <p:tav tm="0">
                                          <p:val>
                                            <p:strVal val="#ppt_x"/>
                                          </p:val>
                                        </p:tav>
                                        <p:tav tm="100000">
                                          <p:val>
                                            <p:strVal val="#ppt_x"/>
                                          </p:val>
                                        </p:tav>
                                      </p:tavLst>
                                    </p:anim>
                                    <p:anim calcmode="lin" valueType="num">
                                      <p:cBhvr>
                                        <p:cTn id="8" dur="20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27"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7" name="TimeLine Group 49 Years"/>
          <p:cNvGrpSpPr/>
          <p:nvPr/>
        </p:nvGrpSpPr>
        <p:grpSpPr>
          <a:xfrm>
            <a:off x="516731" y="5297487"/>
            <a:ext cx="1600200" cy="826109"/>
            <a:chOff x="516731" y="5297487"/>
            <a:chExt cx="914400" cy="826109"/>
          </a:xfrm>
        </p:grpSpPr>
        <p:sp>
          <p:nvSpPr>
            <p:cNvPr id="50" name="Years"/>
            <p:cNvSpPr txBox="1"/>
            <p:nvPr/>
          </p:nvSpPr>
          <p:spPr>
            <a:xfrm>
              <a:off x="6310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707231" y="5335587"/>
              <a:ext cx="533400" cy="3048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434</a:t>
              </a:r>
              <a:endParaRPr lang="en-US" dirty="0">
                <a:latin typeface="AustereBlackCapsSSK" pitchFamily="2" charset="0"/>
              </a:endParaRPr>
            </a:p>
          </p:txBody>
        </p:sp>
      </p:grpSp>
      <p:grpSp>
        <p:nvGrpSpPr>
          <p:cNvPr id="17" name="TimeLine Group 7 Weeks"/>
          <p:cNvGrpSpPr/>
          <p:nvPr/>
        </p:nvGrpSpPr>
        <p:grpSpPr>
          <a:xfrm>
            <a:off x="592931" y="4078287"/>
            <a:ext cx="1447800" cy="826109"/>
            <a:chOff x="592931" y="4078287"/>
            <a:chExt cx="838200" cy="826109"/>
          </a:xfrm>
        </p:grpSpPr>
        <p:sp>
          <p:nvSpPr>
            <p:cNvPr id="43" name="Weeks"/>
            <p:cNvSpPr txBox="1"/>
            <p:nvPr/>
          </p:nvSpPr>
          <p:spPr>
            <a:xfrm>
              <a:off x="631031" y="4611687"/>
              <a:ext cx="8001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78287"/>
              <a:ext cx="8382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821531" y="4154487"/>
              <a:ext cx="3810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62</a:t>
              </a:r>
              <a:endParaRPr lang="en-US" dirty="0">
                <a:latin typeface="AustereBlackCapsSSK" pitchFamily="2" charset="0"/>
              </a:endParaRPr>
            </a:p>
          </p:txBody>
        </p:sp>
      </p:grpSp>
      <p:sp>
        <p:nvSpPr>
          <p:cNvPr id="67" name="TextBox 66"/>
          <p:cNvSpPr txBox="1"/>
          <p:nvPr/>
        </p:nvSpPr>
        <p:spPr>
          <a:xfrm>
            <a:off x="2997602" y="2390970"/>
            <a:ext cx="3276600"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It was during this stretch of time that Israel’s Messiah the Prince was to come.</a:t>
            </a:r>
            <a:endParaRPr lang="en-US" sz="2000" b="1" dirty="0">
              <a:solidFill>
                <a:schemeClr val="bg1"/>
              </a:solidFill>
              <a:effectLst>
                <a:outerShdw blurRad="38100" dist="38100" dir="2700000" algn="tl">
                  <a:srgbClr val="000000"/>
                </a:outerShdw>
              </a:effectLst>
              <a:latin typeface="Arial Narrow" pitchFamily="34" charset="0"/>
            </a:endParaRPr>
          </a:p>
        </p:txBody>
      </p:sp>
      <p:grpSp>
        <p:nvGrpSpPr>
          <p:cNvPr id="49" name="Group - Daniel 9:26"/>
          <p:cNvGrpSpPr/>
          <p:nvPr/>
        </p:nvGrpSpPr>
        <p:grpSpPr>
          <a:xfrm>
            <a:off x="440531" y="2249487"/>
            <a:ext cx="2286000" cy="1736530"/>
            <a:chOff x="3107531" y="2401887"/>
            <a:chExt cx="2286000" cy="1736530"/>
          </a:xfrm>
        </p:grpSpPr>
        <p:sp>
          <p:nvSpPr>
            <p:cNvPr id="51" name="Rounded Rectangle 50"/>
            <p:cNvSpPr/>
            <p:nvPr/>
          </p:nvSpPr>
          <p:spPr>
            <a:xfrm>
              <a:off x="3107531" y="2401887"/>
              <a:ext cx="22860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8" name="TextBox 57"/>
            <p:cNvSpPr txBox="1"/>
            <p:nvPr/>
          </p:nvSpPr>
          <p:spPr>
            <a:xfrm>
              <a:off x="3375545" y="2450270"/>
              <a:ext cx="1749972" cy="693460"/>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9:26</a:t>
              </a:r>
            </a:p>
            <a:p>
              <a:r>
                <a:rPr lang="en-US" sz="1400" b="1" dirty="0" smtClean="0">
                  <a:solidFill>
                    <a:srgbClr val="FFC000"/>
                  </a:solidFill>
                  <a:effectLst>
                    <a:outerShdw blurRad="38100" dist="38100" dir="2700000" algn="tl">
                      <a:srgbClr val="000000"/>
                    </a:outerShdw>
                  </a:effectLst>
                  <a:latin typeface="Arial Narrow" pitchFamily="34" charset="0"/>
                </a:rPr>
                <a:t>“After  62 weeks shall Messiah be cut off”</a:t>
              </a:r>
            </a:p>
          </p:txBody>
        </p:sp>
        <p:sp>
          <p:nvSpPr>
            <p:cNvPr id="59" name="Down Arrow 58"/>
            <p:cNvSpPr/>
            <p:nvPr/>
          </p:nvSpPr>
          <p:spPr>
            <a:xfrm rot="1100586">
              <a:off x="3850173" y="3376417"/>
              <a:ext cx="472966"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Narrative 3 - Amidst a nation"/>
          <p:cNvSpPr txBox="1"/>
          <p:nvPr/>
        </p:nvSpPr>
        <p:spPr>
          <a:xfrm>
            <a:off x="2286000" y="4572000"/>
            <a:ext cx="7126014" cy="1523494"/>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Amidst a nation hardened by sin and blindness, Jesus finally publically identified Himself as their Messiah when He rode into Jerusalem on the foal of a donkey</a:t>
            </a:r>
            <a:r>
              <a:rPr lang="en-US" sz="2000" b="1" dirty="0">
                <a:solidFill>
                  <a:schemeClr val="bg1"/>
                </a:solidFill>
                <a:effectLst>
                  <a:outerShdw blurRad="38100" dist="38100" dir="2700000" algn="tl">
                    <a:srgbClr val="000000"/>
                  </a:outerShdw>
                </a:effectLst>
                <a:latin typeface="Arial Narrow" pitchFamily="34" charset="0"/>
              </a:rPr>
              <a:t>. Later that week, Messiah was crucified (“cut off”) as foretold</a:t>
            </a:r>
            <a:r>
              <a:rPr lang="en-US" sz="2000" b="1" dirty="0" smtClean="0">
                <a:solidFill>
                  <a:schemeClr val="bg1"/>
                </a:solidFill>
                <a:effectLst>
                  <a:outerShdw blurRad="38100" dist="38100" dir="2700000" algn="tl">
                    <a:srgbClr val="000000"/>
                  </a:outerShdw>
                </a:effectLst>
                <a:latin typeface="Arial Narrow" pitchFamily="34" charset="0"/>
              </a:rPr>
              <a:t>. He </a:t>
            </a:r>
            <a:r>
              <a:rPr lang="en-US" sz="2000" b="1" dirty="0">
                <a:solidFill>
                  <a:schemeClr val="bg1"/>
                </a:solidFill>
                <a:effectLst>
                  <a:outerShdw blurRad="38100" dist="38100" dir="2700000" algn="tl">
                    <a:srgbClr val="000000"/>
                  </a:outerShdw>
                </a:effectLst>
                <a:latin typeface="Arial Narrow" pitchFamily="34" charset="0"/>
              </a:rPr>
              <a:t>left no kingdom, only His </a:t>
            </a:r>
            <a:r>
              <a:rPr lang="en-US" sz="2000" b="1" dirty="0" err="1">
                <a:solidFill>
                  <a:schemeClr val="bg1"/>
                </a:solidFill>
                <a:effectLst>
                  <a:outerShdw blurRad="38100" dist="38100" dir="2700000" algn="tl">
                    <a:srgbClr val="000000"/>
                  </a:outerShdw>
                </a:effectLst>
                <a:latin typeface="Arial Narrow" pitchFamily="34" charset="0"/>
              </a:rPr>
              <a:t>ekklesia</a:t>
            </a:r>
            <a:r>
              <a:rPr lang="en-US" sz="2000" b="1" dirty="0">
                <a:solidFill>
                  <a:schemeClr val="bg1"/>
                </a:solidFill>
                <a:effectLst>
                  <a:outerShdw blurRad="38100" dist="38100" dir="2700000" algn="tl">
                    <a:srgbClr val="000000"/>
                  </a:outerShdw>
                </a:effectLst>
                <a:latin typeface="Arial Narrow" pitchFamily="34" charset="0"/>
              </a:rPr>
              <a:t> to preach of His 2</a:t>
            </a:r>
            <a:r>
              <a:rPr lang="en-US" sz="2000" b="1" baseline="30000" dirty="0">
                <a:solidFill>
                  <a:schemeClr val="bg1"/>
                </a:solidFill>
                <a:effectLst>
                  <a:outerShdw blurRad="38100" dist="38100" dir="2700000" algn="tl">
                    <a:srgbClr val="000000"/>
                  </a:outerShdw>
                </a:effectLst>
                <a:latin typeface="Arial Narrow" pitchFamily="34" charset="0"/>
              </a:rPr>
              <a:t>nd</a:t>
            </a:r>
            <a:r>
              <a:rPr lang="en-US" sz="2000" b="1" dirty="0">
                <a:solidFill>
                  <a:schemeClr val="bg1"/>
                </a:solidFill>
                <a:effectLst>
                  <a:outerShdw blurRad="38100" dist="38100" dir="2700000" algn="tl">
                    <a:srgbClr val="000000"/>
                  </a:outerShdw>
                </a:effectLst>
                <a:latin typeface="Arial Narrow" pitchFamily="34" charset="0"/>
              </a:rPr>
              <a:t> coming</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70" name="Narrative 2 - Eventually, their Messiah"/>
          <p:cNvSpPr txBox="1"/>
          <p:nvPr/>
        </p:nvSpPr>
        <p:spPr>
          <a:xfrm>
            <a:off x="2286000" y="4572000"/>
            <a:ext cx="7421539"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Eventually, their Messiah is born of a woman in the house of David as foretold. He grew in favor with God and with man until the time of His showing to Israel.</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69" name="Narrative 1 - However, as time marched"/>
          <p:cNvSpPr txBox="1"/>
          <p:nvPr/>
        </p:nvSpPr>
        <p:spPr>
          <a:xfrm>
            <a:off x="2298723" y="3414686"/>
            <a:ext cx="7285807"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However, as time marched on Israel became legalistic under their reformed nationalism. The Pharisees and Sadducees and Scribes had forged the spiritual </a:t>
            </a:r>
            <a:r>
              <a:rPr lang="en-US" sz="2000" b="1" dirty="0" err="1" smtClean="0">
                <a:solidFill>
                  <a:schemeClr val="bg1"/>
                </a:solidFill>
                <a:effectLst>
                  <a:outerShdw blurRad="38100" dist="38100" dir="2700000" algn="tl">
                    <a:srgbClr val="000000"/>
                  </a:outerShdw>
                </a:effectLst>
                <a:latin typeface="Arial Narrow" pitchFamily="34" charset="0"/>
              </a:rPr>
              <a:t>temperamentrof</a:t>
            </a:r>
            <a:r>
              <a:rPr lang="en-US" sz="2000" b="1" dirty="0" smtClean="0">
                <a:solidFill>
                  <a:schemeClr val="bg1"/>
                </a:solidFill>
                <a:effectLst>
                  <a:outerShdw blurRad="38100" dist="38100" dir="2700000" algn="tl">
                    <a:srgbClr val="000000"/>
                  </a:outerShdw>
                </a:effectLst>
                <a:latin typeface="Arial Narrow" pitchFamily="34" charset="0"/>
              </a:rPr>
              <a:t> the nation.</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8" name="Group 27"/>
          <p:cNvGrpSpPr/>
          <p:nvPr/>
        </p:nvGrpSpPr>
        <p:grpSpPr>
          <a:xfrm>
            <a:off x="0" y="91440"/>
            <a:ext cx="5943600" cy="349968"/>
            <a:chOff x="0" y="91440"/>
            <a:chExt cx="5943600" cy="349968"/>
          </a:xfrm>
        </p:grpSpPr>
        <p:cxnSp>
          <p:nvCxnSpPr>
            <p:cNvPr id="29"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30"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70"/>
                                        </p:tgtEl>
                                        <p:attrNameLst>
                                          <p:attrName>ppt_w</p:attrName>
                                        </p:attrNameLst>
                                      </p:cBhvr>
                                      <p:tavLst>
                                        <p:tav tm="0">
                                          <p:val>
                                            <p:strVal val="ppt_w"/>
                                          </p:val>
                                        </p:tav>
                                        <p:tav tm="100000">
                                          <p:val>
                                            <p:fltVal val="0"/>
                                          </p:val>
                                        </p:tav>
                                      </p:tavLst>
                                    </p:anim>
                                    <p:anim calcmode="lin" valueType="num">
                                      <p:cBhvr>
                                        <p:cTn id="7" dur="1000"/>
                                        <p:tgtEl>
                                          <p:spTgt spid="70"/>
                                        </p:tgtEl>
                                        <p:attrNameLst>
                                          <p:attrName>ppt_h</p:attrName>
                                        </p:attrNameLst>
                                      </p:cBhvr>
                                      <p:tavLst>
                                        <p:tav tm="0">
                                          <p:val>
                                            <p:strVal val="ppt_h"/>
                                          </p:val>
                                        </p:tav>
                                        <p:tav tm="100000">
                                          <p:val>
                                            <p:fltVal val="0"/>
                                          </p:val>
                                        </p:tav>
                                      </p:tavLst>
                                    </p:anim>
                                    <p:anim calcmode="lin" valueType="num">
                                      <p:cBhvr>
                                        <p:cTn id="8" dur="1000"/>
                                        <p:tgtEl>
                                          <p:spTgt spid="70"/>
                                        </p:tgtEl>
                                        <p:attrNameLst>
                                          <p:attrName>style.rotation</p:attrName>
                                        </p:attrNameLst>
                                      </p:cBhvr>
                                      <p:tavLst>
                                        <p:tav tm="0">
                                          <p:val>
                                            <p:fltVal val="0"/>
                                          </p:val>
                                        </p:tav>
                                        <p:tav tm="100000">
                                          <p:val>
                                            <p:fltVal val="90"/>
                                          </p:val>
                                        </p:tav>
                                      </p:tavLst>
                                    </p:anim>
                                    <p:animEffect transition="out" filter="fade">
                                      <p:cBhvr>
                                        <p:cTn id="9" dur="1000"/>
                                        <p:tgtEl>
                                          <p:spTgt spid="70"/>
                                        </p:tgtEl>
                                      </p:cBhvr>
                                    </p:animEffect>
                                    <p:set>
                                      <p:cBhvr>
                                        <p:cTn id="10" dur="1" fill="hold">
                                          <p:stCondLst>
                                            <p:cond delay="999"/>
                                          </p:stCondLst>
                                        </p:cTn>
                                        <p:tgtEl>
                                          <p:spTgt spid="70"/>
                                        </p:tgtEl>
                                        <p:attrNameLst>
                                          <p:attrName>style.visibility</p:attrName>
                                        </p:attrNameLst>
                                      </p:cBhvr>
                                      <p:to>
                                        <p:strVal val="hidden"/>
                                      </p:to>
                                    </p:set>
                                  </p:childTnLst>
                                </p:cTn>
                              </p:par>
                              <p:par>
                                <p:cTn id="11" presetID="31" presetClass="entr" presetSubtype="0" fill="hold" grpId="1"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1000" fill="hold"/>
                                        <p:tgtEl>
                                          <p:spTgt spid="60"/>
                                        </p:tgtEl>
                                        <p:attrNameLst>
                                          <p:attrName>ppt_w</p:attrName>
                                        </p:attrNameLst>
                                      </p:cBhvr>
                                      <p:tavLst>
                                        <p:tav tm="0">
                                          <p:val>
                                            <p:fltVal val="0"/>
                                          </p:val>
                                        </p:tav>
                                        <p:tav tm="100000">
                                          <p:val>
                                            <p:strVal val="#ppt_w"/>
                                          </p:val>
                                        </p:tav>
                                      </p:tavLst>
                                    </p:anim>
                                    <p:anim calcmode="lin" valueType="num">
                                      <p:cBhvr>
                                        <p:cTn id="14" dur="1000" fill="hold"/>
                                        <p:tgtEl>
                                          <p:spTgt spid="60"/>
                                        </p:tgtEl>
                                        <p:attrNameLst>
                                          <p:attrName>ppt_h</p:attrName>
                                        </p:attrNameLst>
                                      </p:cBhvr>
                                      <p:tavLst>
                                        <p:tav tm="0">
                                          <p:val>
                                            <p:fltVal val="0"/>
                                          </p:val>
                                        </p:tav>
                                        <p:tav tm="100000">
                                          <p:val>
                                            <p:strVal val="#ppt_h"/>
                                          </p:val>
                                        </p:tav>
                                      </p:tavLst>
                                    </p:anim>
                                    <p:anim calcmode="lin" valueType="num">
                                      <p:cBhvr>
                                        <p:cTn id="15" dur="1000" fill="hold"/>
                                        <p:tgtEl>
                                          <p:spTgt spid="60"/>
                                        </p:tgtEl>
                                        <p:attrNameLst>
                                          <p:attrName>style.rotation</p:attrName>
                                        </p:attrNameLst>
                                      </p:cBhvr>
                                      <p:tavLst>
                                        <p:tav tm="0">
                                          <p:val>
                                            <p:fltVal val="90"/>
                                          </p:val>
                                        </p:tav>
                                        <p:tav tm="100000">
                                          <p:val>
                                            <p:fltVal val="0"/>
                                          </p:val>
                                        </p:tav>
                                      </p:tavLst>
                                    </p:anim>
                                    <p:animEffect transition="in" filter="fade">
                                      <p:cBhvr>
                                        <p:cTn id="1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1"/>
      <p:bldP spid="70"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28"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7" name="TimeLine Group 434 Years"/>
          <p:cNvGrpSpPr/>
          <p:nvPr/>
        </p:nvGrpSpPr>
        <p:grpSpPr>
          <a:xfrm>
            <a:off x="516731" y="5297487"/>
            <a:ext cx="1600200" cy="826109"/>
            <a:chOff x="516731" y="5297487"/>
            <a:chExt cx="914400" cy="826109"/>
          </a:xfrm>
        </p:grpSpPr>
        <p:sp>
          <p:nvSpPr>
            <p:cNvPr id="50" name="Years"/>
            <p:cNvSpPr txBox="1"/>
            <p:nvPr/>
          </p:nvSpPr>
          <p:spPr>
            <a:xfrm>
              <a:off x="631031" y="5830887"/>
              <a:ext cx="6858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14400" cy="3810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707231" y="5335587"/>
              <a:ext cx="533400" cy="3048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434</a:t>
              </a:r>
              <a:endParaRPr lang="en-US" dirty="0">
                <a:latin typeface="AustereBlackCapsSSK" pitchFamily="2" charset="0"/>
              </a:endParaRPr>
            </a:p>
          </p:txBody>
        </p:sp>
      </p:grpSp>
      <p:grpSp>
        <p:nvGrpSpPr>
          <p:cNvPr id="17" name="TimeLine Group 62 Weeks"/>
          <p:cNvGrpSpPr/>
          <p:nvPr/>
        </p:nvGrpSpPr>
        <p:grpSpPr>
          <a:xfrm>
            <a:off x="592931" y="4078287"/>
            <a:ext cx="1447800" cy="826109"/>
            <a:chOff x="592931" y="4078287"/>
            <a:chExt cx="838200" cy="826109"/>
          </a:xfrm>
        </p:grpSpPr>
        <p:sp>
          <p:nvSpPr>
            <p:cNvPr id="43" name="Weeks"/>
            <p:cNvSpPr txBox="1"/>
            <p:nvPr/>
          </p:nvSpPr>
          <p:spPr>
            <a:xfrm>
              <a:off x="631031" y="4611687"/>
              <a:ext cx="80010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78287"/>
              <a:ext cx="838200" cy="3810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821531" y="4154487"/>
              <a:ext cx="381000" cy="2286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62</a:t>
              </a:r>
              <a:endParaRPr lang="en-US" dirty="0">
                <a:latin typeface="AustereBlackCapsSSK" pitchFamily="2" charset="0"/>
              </a:endParaRPr>
            </a:p>
          </p:txBody>
        </p:sp>
      </p:grpSp>
      <p:grpSp>
        <p:nvGrpSpPr>
          <p:cNvPr id="49" name="Group - Daniel 9:26"/>
          <p:cNvGrpSpPr/>
          <p:nvPr/>
        </p:nvGrpSpPr>
        <p:grpSpPr>
          <a:xfrm>
            <a:off x="440531" y="2249487"/>
            <a:ext cx="2667000" cy="1736530"/>
            <a:chOff x="440531" y="2249487"/>
            <a:chExt cx="2667000" cy="1736530"/>
          </a:xfrm>
        </p:grpSpPr>
        <p:sp>
          <p:nvSpPr>
            <p:cNvPr id="59" name="Down Arrow"/>
            <p:cNvSpPr/>
            <p:nvPr/>
          </p:nvSpPr>
          <p:spPr>
            <a:xfrm rot="1100586">
              <a:off x="1183173" y="3224017"/>
              <a:ext cx="472966"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p:cNvSpPr/>
            <p:nvPr/>
          </p:nvSpPr>
          <p:spPr>
            <a:xfrm>
              <a:off x="440531" y="2249487"/>
              <a:ext cx="26670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8" name="TextBox"/>
            <p:cNvSpPr txBox="1"/>
            <p:nvPr/>
          </p:nvSpPr>
          <p:spPr>
            <a:xfrm>
              <a:off x="554831" y="2297870"/>
              <a:ext cx="2438400" cy="893834"/>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9:26</a:t>
              </a:r>
            </a:p>
            <a:p>
              <a:r>
                <a:rPr lang="en-US" sz="1400" b="1" dirty="0" smtClean="0">
                  <a:solidFill>
                    <a:srgbClr val="FFC000"/>
                  </a:solidFill>
                  <a:effectLst>
                    <a:outerShdw blurRad="38100" dist="38100" dir="2700000" algn="tl">
                      <a:srgbClr val="000000"/>
                    </a:outerShdw>
                  </a:effectLst>
                  <a:latin typeface="Arial Narrow" pitchFamily="34" charset="0"/>
                </a:rPr>
                <a:t>“and the people of the prince that shall come shall destroy the city and the sanctuary”</a:t>
              </a:r>
            </a:p>
          </p:txBody>
        </p:sp>
      </p:grpSp>
      <p:sp>
        <p:nvSpPr>
          <p:cNvPr id="61" name="Narrative 3 - It is a well known"/>
          <p:cNvSpPr txBox="1"/>
          <p:nvPr/>
        </p:nvSpPr>
        <p:spPr>
          <a:xfrm>
            <a:off x="2286000" y="4572000"/>
            <a:ext cx="7297003" cy="1523494"/>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It is a well known fact that the “people” who destroyed the temple in 70 A.D. were mostly Arabs and Syrians serving in the Roman army</a:t>
            </a:r>
            <a:r>
              <a:rPr lang="en-US" sz="2000" b="1" dirty="0">
                <a:solidFill>
                  <a:schemeClr val="bg1"/>
                </a:solidFill>
                <a:effectLst>
                  <a:outerShdw blurRad="38100" dist="38100" dir="2700000" algn="tl">
                    <a:srgbClr val="000000"/>
                  </a:outerShdw>
                </a:effectLst>
                <a:latin typeface="Arial Narrow" pitchFamily="34" charset="0"/>
              </a:rPr>
              <a:t>. And from our previous studies, we noted that the antichrist will emerge from such – he will be from Assyria.</a:t>
            </a:r>
          </a:p>
          <a:p>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70" name="Narrative 2 - However, the antichrist"/>
          <p:cNvSpPr txBox="1"/>
          <p:nvPr/>
        </p:nvSpPr>
        <p:spPr>
          <a:xfrm>
            <a:off x="2285999" y="4572000"/>
            <a:ext cx="7298531" cy="1237262"/>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However, the antichrist doesn’t destroy the temple, but rather sits in the temple</a:t>
            </a:r>
            <a:r>
              <a:rPr lang="en-US" sz="2000" b="1" dirty="0">
                <a:solidFill>
                  <a:schemeClr val="bg1"/>
                </a:solidFill>
                <a:effectLst>
                  <a:outerShdw blurRad="38100" dist="38100" dir="2700000" algn="tl">
                    <a:srgbClr val="000000"/>
                  </a:outerShdw>
                </a:effectLst>
                <a:latin typeface="Arial Narrow" pitchFamily="34" charset="0"/>
              </a:rPr>
              <a:t>. It must be then that a separation of time takes place between the people destroying the temple and a future “prince” to whom they are the ancestors of should come</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67" name="Narrative 1 - Daniel foretold"/>
          <p:cNvSpPr txBox="1"/>
          <p:nvPr/>
        </p:nvSpPr>
        <p:spPr>
          <a:xfrm>
            <a:off x="3259931" y="2240865"/>
            <a:ext cx="3733800" cy="180972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Daniel foretold of the destruction of the temple by the “people” of a prince</a:t>
            </a:r>
            <a:r>
              <a:rPr lang="en-US" sz="2000" b="1" dirty="0">
                <a:solidFill>
                  <a:schemeClr val="bg1"/>
                </a:solidFill>
                <a:effectLst>
                  <a:outerShdw blurRad="38100" dist="38100" dir="2700000" algn="tl">
                    <a:srgbClr val="000000"/>
                  </a:outerShdw>
                </a:effectLst>
                <a:latin typeface="Arial Narrow" pitchFamily="34" charset="0"/>
              </a:rPr>
              <a:t>. Much speculation has been made as to whom this “prince” would be. It appears that he will turn out to be the “antichrist</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9" name="Group 28"/>
          <p:cNvGrpSpPr/>
          <p:nvPr/>
        </p:nvGrpSpPr>
        <p:grpSpPr>
          <a:xfrm>
            <a:off x="0" y="91440"/>
            <a:ext cx="5943600" cy="349968"/>
            <a:chOff x="0" y="91440"/>
            <a:chExt cx="5943600" cy="349968"/>
          </a:xfrm>
        </p:grpSpPr>
        <p:cxnSp>
          <p:nvCxnSpPr>
            <p:cNvPr id="30"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31"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70"/>
                                        </p:tgtEl>
                                        <p:attrNameLst>
                                          <p:attrName>ppt_w</p:attrName>
                                        </p:attrNameLst>
                                      </p:cBhvr>
                                      <p:tavLst>
                                        <p:tav tm="0">
                                          <p:val>
                                            <p:strVal val="ppt_w"/>
                                          </p:val>
                                        </p:tav>
                                        <p:tav tm="100000">
                                          <p:val>
                                            <p:fltVal val="0"/>
                                          </p:val>
                                        </p:tav>
                                      </p:tavLst>
                                    </p:anim>
                                    <p:anim calcmode="lin" valueType="num">
                                      <p:cBhvr>
                                        <p:cTn id="7" dur="1000"/>
                                        <p:tgtEl>
                                          <p:spTgt spid="70"/>
                                        </p:tgtEl>
                                        <p:attrNameLst>
                                          <p:attrName>ppt_h</p:attrName>
                                        </p:attrNameLst>
                                      </p:cBhvr>
                                      <p:tavLst>
                                        <p:tav tm="0">
                                          <p:val>
                                            <p:strVal val="ppt_h"/>
                                          </p:val>
                                        </p:tav>
                                        <p:tav tm="100000">
                                          <p:val>
                                            <p:fltVal val="0"/>
                                          </p:val>
                                        </p:tav>
                                      </p:tavLst>
                                    </p:anim>
                                    <p:anim calcmode="lin" valueType="num">
                                      <p:cBhvr>
                                        <p:cTn id="8" dur="1000"/>
                                        <p:tgtEl>
                                          <p:spTgt spid="70"/>
                                        </p:tgtEl>
                                        <p:attrNameLst>
                                          <p:attrName>style.rotation</p:attrName>
                                        </p:attrNameLst>
                                      </p:cBhvr>
                                      <p:tavLst>
                                        <p:tav tm="0">
                                          <p:val>
                                            <p:fltVal val="0"/>
                                          </p:val>
                                        </p:tav>
                                        <p:tav tm="100000">
                                          <p:val>
                                            <p:fltVal val="90"/>
                                          </p:val>
                                        </p:tav>
                                      </p:tavLst>
                                    </p:anim>
                                    <p:animEffect transition="out" filter="fade">
                                      <p:cBhvr>
                                        <p:cTn id="9" dur="1000"/>
                                        <p:tgtEl>
                                          <p:spTgt spid="70"/>
                                        </p:tgtEl>
                                      </p:cBhvr>
                                    </p:animEffect>
                                    <p:set>
                                      <p:cBhvr>
                                        <p:cTn id="10" dur="1" fill="hold">
                                          <p:stCondLst>
                                            <p:cond delay="999"/>
                                          </p:stCondLst>
                                        </p:cTn>
                                        <p:tgtEl>
                                          <p:spTgt spid="70"/>
                                        </p:tgtEl>
                                        <p:attrNameLst>
                                          <p:attrName>style.visibility</p:attrName>
                                        </p:attrNameLst>
                                      </p:cBhvr>
                                      <p:to>
                                        <p:strVal val="hidden"/>
                                      </p:to>
                                    </p:set>
                                  </p:childTnLst>
                                </p:cTn>
                              </p:par>
                              <p:par>
                                <p:cTn id="11" presetID="31" presetClass="entr" presetSubtype="0" fill="hold" grpId="1"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1000" fill="hold"/>
                                        <p:tgtEl>
                                          <p:spTgt spid="61"/>
                                        </p:tgtEl>
                                        <p:attrNameLst>
                                          <p:attrName>ppt_w</p:attrName>
                                        </p:attrNameLst>
                                      </p:cBhvr>
                                      <p:tavLst>
                                        <p:tav tm="0">
                                          <p:val>
                                            <p:fltVal val="0"/>
                                          </p:val>
                                        </p:tav>
                                        <p:tav tm="100000">
                                          <p:val>
                                            <p:strVal val="#ppt_w"/>
                                          </p:val>
                                        </p:tav>
                                      </p:tavLst>
                                    </p:anim>
                                    <p:anim calcmode="lin" valueType="num">
                                      <p:cBhvr>
                                        <p:cTn id="14" dur="1000" fill="hold"/>
                                        <p:tgtEl>
                                          <p:spTgt spid="61"/>
                                        </p:tgtEl>
                                        <p:attrNameLst>
                                          <p:attrName>ppt_h</p:attrName>
                                        </p:attrNameLst>
                                      </p:cBhvr>
                                      <p:tavLst>
                                        <p:tav tm="0">
                                          <p:val>
                                            <p:fltVal val="0"/>
                                          </p:val>
                                        </p:tav>
                                        <p:tav tm="100000">
                                          <p:val>
                                            <p:strVal val="#ppt_h"/>
                                          </p:val>
                                        </p:tav>
                                      </p:tavLst>
                                    </p:anim>
                                    <p:anim calcmode="lin" valueType="num">
                                      <p:cBhvr>
                                        <p:cTn id="15" dur="1000" fill="hold"/>
                                        <p:tgtEl>
                                          <p:spTgt spid="61"/>
                                        </p:tgtEl>
                                        <p:attrNameLst>
                                          <p:attrName>style.rotation</p:attrName>
                                        </p:attrNameLst>
                                      </p:cBhvr>
                                      <p:tavLst>
                                        <p:tav tm="0">
                                          <p:val>
                                            <p:fltVal val="90"/>
                                          </p:val>
                                        </p:tav>
                                        <p:tav tm="100000">
                                          <p:val>
                                            <p:fltVal val="0"/>
                                          </p:val>
                                        </p:tav>
                                      </p:tavLst>
                                    </p:anim>
                                    <p:animEffect transition="in" filter="fade">
                                      <p:cBhvr>
                                        <p:cTn id="1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p:bldP spid="7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pic>
        <p:nvPicPr>
          <p:cNvPr id="26" name="HeaderImage" descr="C:\MIKES MAIN FOLDER\Outlines\PowerPoint Lessons\Image Pool\Locations\Holy Lands\WesternW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5532" y="0"/>
            <a:ext cx="3556024" cy="45121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pSp>
        <p:nvGrpSpPr>
          <p:cNvPr id="49" name="Group 48"/>
          <p:cNvGrpSpPr/>
          <p:nvPr/>
        </p:nvGrpSpPr>
        <p:grpSpPr>
          <a:xfrm>
            <a:off x="554831" y="5297487"/>
            <a:ext cx="990600" cy="826109"/>
            <a:chOff x="516731" y="5297487"/>
            <a:chExt cx="990600" cy="826109"/>
          </a:xfrm>
        </p:grpSpPr>
        <p:sp>
          <p:nvSpPr>
            <p:cNvPr id="50" name="Years"/>
            <p:cNvSpPr txBox="1"/>
            <p:nvPr/>
          </p:nvSpPr>
          <p:spPr>
            <a:xfrm>
              <a:off x="640556" y="5830887"/>
              <a:ext cx="742950"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YEARS</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45" name="Shape"/>
            <p:cNvSpPr/>
            <p:nvPr/>
          </p:nvSpPr>
          <p:spPr>
            <a:xfrm>
              <a:off x="516731" y="5297487"/>
              <a:ext cx="990600" cy="457200"/>
            </a:xfrm>
            <a:prstGeom prst="roundRect">
              <a:avLst/>
            </a:prstGeom>
            <a:solidFill>
              <a:schemeClr val="accent2">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49"/>
            <p:cNvSpPr txBox="1"/>
            <p:nvPr/>
          </p:nvSpPr>
          <p:spPr>
            <a:xfrm>
              <a:off x="848519" y="5354637"/>
              <a:ext cx="327025" cy="342900"/>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7</a:t>
              </a:r>
              <a:endParaRPr lang="en-US" dirty="0">
                <a:latin typeface="AustereBlackCapsSSK" pitchFamily="2" charset="0"/>
              </a:endParaRPr>
            </a:p>
          </p:txBody>
        </p:sp>
      </p:grpSp>
      <p:grpSp>
        <p:nvGrpSpPr>
          <p:cNvPr id="53" name="Group 52"/>
          <p:cNvGrpSpPr/>
          <p:nvPr/>
        </p:nvGrpSpPr>
        <p:grpSpPr>
          <a:xfrm>
            <a:off x="554831" y="4080573"/>
            <a:ext cx="990600" cy="823823"/>
            <a:chOff x="592931" y="4080573"/>
            <a:chExt cx="990600" cy="823823"/>
          </a:xfrm>
        </p:grpSpPr>
        <p:sp>
          <p:nvSpPr>
            <p:cNvPr id="43" name="Weeks"/>
            <p:cNvSpPr txBox="1"/>
            <p:nvPr/>
          </p:nvSpPr>
          <p:spPr>
            <a:xfrm>
              <a:off x="637958" y="4611687"/>
              <a:ext cx="945573" cy="292709"/>
            </a:xfrm>
            <a:prstGeom prst="rect">
              <a:avLst/>
            </a:prstGeom>
            <a:effectLst>
              <a:outerShdw blurRad="50800" dist="50800" dir="5400000" algn="ctr" rotWithShape="0">
                <a:srgbClr val="000000"/>
              </a:outerShdw>
            </a:effectLst>
          </p:spPr>
          <p:style>
            <a:lnRef idx="0">
              <a:scrgbClr r="0" g="0" b="0"/>
            </a:lnRef>
            <a:fillRef idx="1003">
              <a:schemeClr val="dk1"/>
            </a:fillRef>
            <a:effectRef idx="0">
              <a:scrgbClr r="0" g="0" b="0"/>
            </a:effectRef>
            <a:fontRef idx="major"/>
          </p:style>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WEEK</a:t>
              </a:r>
              <a:endParaRPr lang="en-US" sz="1400" b="1" cap="all" dirty="0">
                <a:solidFill>
                  <a:schemeClr val="bg1"/>
                </a:solidFill>
                <a:effectLst>
                  <a:outerShdw blurRad="38100" dist="38100" dir="2700000" algn="tl">
                    <a:srgbClr val="000000"/>
                  </a:outerShdw>
                </a:effectLst>
                <a:latin typeface="Arial Narrow" pitchFamily="34" charset="0"/>
              </a:endParaRPr>
            </a:p>
          </p:txBody>
        </p:sp>
        <p:sp>
          <p:nvSpPr>
            <p:cNvPr id="12" name="Shape"/>
            <p:cNvSpPr/>
            <p:nvPr/>
          </p:nvSpPr>
          <p:spPr>
            <a:xfrm>
              <a:off x="592931" y="4080573"/>
              <a:ext cx="990600" cy="4572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No. 7"/>
            <p:cNvSpPr txBox="1"/>
            <p:nvPr/>
          </p:nvSpPr>
          <p:spPr>
            <a:xfrm>
              <a:off x="956613" y="4135437"/>
              <a:ext cx="263236" cy="347472"/>
            </a:xfrm>
            <a:prstGeom prst="rect">
              <a:avLst/>
            </a:prstGeom>
            <a:noFill/>
          </p:spPr>
          <p:txBody>
            <a:bodyPr wrap="square" rtlCol="0">
              <a:prstTxWarp prst="textPlain">
                <a:avLst/>
              </a:prstTxWarp>
              <a:spAutoFit/>
            </a:bodyPr>
            <a:lstStyle/>
            <a:p>
              <a:pPr algn="ctr"/>
              <a:r>
                <a:rPr lang="en-US" dirty="0" smtClean="0">
                  <a:latin typeface="AustereBlackCapsSSK" pitchFamily="2" charset="0"/>
                </a:rPr>
                <a:t>1</a:t>
              </a:r>
              <a:endParaRPr lang="en-US" dirty="0">
                <a:latin typeface="AustereBlackCapsSSK" pitchFamily="2" charset="0"/>
              </a:endParaRPr>
            </a:p>
          </p:txBody>
        </p:sp>
      </p:grpSp>
      <p:sp>
        <p:nvSpPr>
          <p:cNvPr id="67" name="TextBox 66"/>
          <p:cNvSpPr txBox="1"/>
          <p:nvPr/>
        </p:nvSpPr>
        <p:spPr>
          <a:xfrm>
            <a:off x="3717131" y="2163563"/>
            <a:ext cx="3200400" cy="1809726"/>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However, the antichrist doesn’t destroy the temple, but rather sits in the temple. He commits an abomination </a:t>
            </a:r>
            <a:r>
              <a:rPr lang="en-US" sz="2000" b="1" dirty="0" smtClean="0">
                <a:solidFill>
                  <a:srgbClr val="92D050"/>
                </a:solidFill>
                <a:effectLst>
                  <a:outerShdw blurRad="38100" dist="38100" dir="2700000" algn="tl">
                    <a:srgbClr val="000000"/>
                  </a:outerShdw>
                </a:effectLst>
                <a:latin typeface="Arial Narrow" pitchFamily="34" charset="0"/>
              </a:rPr>
              <a:t>(Matthew 24:15 ; 2 Thessalonians 2:4) .</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69" name="TextBox 68"/>
          <p:cNvSpPr txBox="1"/>
          <p:nvPr/>
        </p:nvSpPr>
        <p:spPr>
          <a:xfrm>
            <a:off x="1764027" y="4050251"/>
            <a:ext cx="7591904" cy="664797"/>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Jesus forecasts this future event as that which will be the worst ever in human history with regard to persecution (</a:t>
            </a:r>
            <a:r>
              <a:rPr lang="en-US" sz="2000" b="1" dirty="0" smtClean="0">
                <a:solidFill>
                  <a:srgbClr val="92D050"/>
                </a:solidFill>
                <a:effectLst>
                  <a:outerShdw blurRad="38100" dist="38100" dir="2700000" algn="tl">
                    <a:srgbClr val="000000"/>
                  </a:outerShdw>
                </a:effectLst>
                <a:latin typeface="Arial Narrow" pitchFamily="34" charset="0"/>
              </a:rPr>
              <a:t>Matthew 24:21</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59" name="Down Arrow"/>
          <p:cNvSpPr/>
          <p:nvPr/>
        </p:nvSpPr>
        <p:spPr>
          <a:xfrm rot="1100586">
            <a:off x="1183173" y="3224017"/>
            <a:ext cx="472966" cy="762000"/>
          </a:xfrm>
          <a:prstGeom prst="downArrow">
            <a:avLst/>
          </a:prstGeom>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p:cNvSpPr/>
          <p:nvPr/>
        </p:nvSpPr>
        <p:spPr>
          <a:xfrm>
            <a:off x="440531" y="2096883"/>
            <a:ext cx="29718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58" name="TextBox"/>
          <p:cNvSpPr txBox="1"/>
          <p:nvPr/>
        </p:nvSpPr>
        <p:spPr>
          <a:xfrm>
            <a:off x="535781" y="2159378"/>
            <a:ext cx="2781300" cy="1094210"/>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outerShdw>
                </a:effectLst>
                <a:latin typeface="Arial Narrow" pitchFamily="34" charset="0"/>
              </a:rPr>
              <a:t>Daniel 9:27</a:t>
            </a:r>
          </a:p>
          <a:p>
            <a:r>
              <a:rPr lang="en-US" sz="1400" b="1" dirty="0" smtClean="0">
                <a:solidFill>
                  <a:srgbClr val="FFC000"/>
                </a:solidFill>
                <a:effectLst>
                  <a:outerShdw blurRad="38100" dist="38100" dir="2700000" algn="tl">
                    <a:srgbClr val="000000"/>
                  </a:outerShdw>
                </a:effectLst>
                <a:latin typeface="Arial Narrow" pitchFamily="34" charset="0"/>
              </a:rPr>
              <a:t>“And he shall confirm the covenant with many for one week: and in the midst of the week he shall cause the sacrifice and the oblation to cease”</a:t>
            </a:r>
          </a:p>
        </p:txBody>
      </p:sp>
      <p:sp>
        <p:nvSpPr>
          <p:cNvPr id="60" name="TextBox 59"/>
          <p:cNvSpPr txBox="1"/>
          <p:nvPr/>
        </p:nvSpPr>
        <p:spPr>
          <a:xfrm>
            <a:off x="1764027" y="4813842"/>
            <a:ext cx="7591904" cy="664797"/>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In the midst of this last “week” of seven years, the antichrist will break a covenant that had been made and confirmed (</a:t>
            </a:r>
            <a:r>
              <a:rPr lang="en-US" sz="2000" b="1" dirty="0" smtClean="0">
                <a:solidFill>
                  <a:srgbClr val="92D050"/>
                </a:solidFill>
                <a:effectLst>
                  <a:outerShdw blurRad="38100" dist="38100" dir="2700000" algn="tl">
                    <a:srgbClr val="000000"/>
                  </a:outerShdw>
                </a:effectLst>
                <a:latin typeface="Arial Narrow" pitchFamily="34" charset="0"/>
              </a:rPr>
              <a:t>Daniel 12:7</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61" name="Narrative 3 - He will go after"/>
          <p:cNvSpPr txBox="1"/>
          <p:nvPr/>
        </p:nvSpPr>
        <p:spPr>
          <a:xfrm>
            <a:off x="1774031" y="5514914"/>
            <a:ext cx="7581900" cy="95103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outerShdw>
                </a:effectLst>
                <a:latin typeface="Arial Narrow" pitchFamily="34" charset="0"/>
              </a:rPr>
              <a:t>He will go after the “woman” as well as the “remnant of her seed” (</a:t>
            </a:r>
            <a:r>
              <a:rPr lang="en-US" sz="2000" b="1" dirty="0" smtClean="0">
                <a:solidFill>
                  <a:srgbClr val="92D050"/>
                </a:solidFill>
                <a:effectLst>
                  <a:outerShdw blurRad="38100" dist="38100" dir="2700000" algn="tl">
                    <a:srgbClr val="000000"/>
                  </a:outerShdw>
                </a:effectLst>
                <a:latin typeface="Arial Narrow" pitchFamily="34" charset="0"/>
              </a:rPr>
              <a:t>Revelation 12:14-17</a:t>
            </a:r>
            <a:r>
              <a:rPr lang="en-US" sz="2000" b="1" dirty="0">
                <a:solidFill>
                  <a:schemeClr val="bg1"/>
                </a:solidFill>
                <a:effectLst>
                  <a:outerShdw blurRad="38100" dist="38100" dir="2700000" algn="tl">
                    <a:srgbClr val="000000"/>
                  </a:outerShdw>
                </a:effectLst>
                <a:latin typeface="Arial Narrow" pitchFamily="34" charset="0"/>
              </a:rPr>
              <a:t>). He will meet up with a returning Jesus only to be finally destroyed  (</a:t>
            </a:r>
            <a:r>
              <a:rPr lang="en-US" sz="2000" b="1" dirty="0">
                <a:solidFill>
                  <a:srgbClr val="92D050"/>
                </a:solidFill>
                <a:effectLst>
                  <a:outerShdw blurRad="38100" dist="38100" dir="2700000" algn="tl">
                    <a:srgbClr val="000000"/>
                  </a:outerShdw>
                </a:effectLst>
                <a:latin typeface="Arial Narrow" pitchFamily="34" charset="0"/>
              </a:rPr>
              <a:t>Revelation 19:20</a:t>
            </a:r>
            <a:r>
              <a:rPr lang="en-US" sz="2000" b="1" dirty="0" smtClean="0">
                <a:solidFill>
                  <a:schemeClr val="bg1"/>
                </a:solidFill>
                <a:effectLst>
                  <a:outerShdw blurRad="38100" dist="38100" dir="2700000" algn="tl">
                    <a:srgbClr val="000000"/>
                  </a:outerShdw>
                </a:effectLst>
                <a:latin typeface="Arial Narrow" pitchFamily="34" charset="0"/>
              </a:rPr>
              <a:t>).</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3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7" name="Group 26"/>
          <p:cNvGrpSpPr/>
          <p:nvPr/>
        </p:nvGrpSpPr>
        <p:grpSpPr>
          <a:xfrm>
            <a:off x="0" y="91440"/>
            <a:ext cx="5943600" cy="349968"/>
            <a:chOff x="0" y="91440"/>
            <a:chExt cx="5943600" cy="349968"/>
          </a:xfrm>
        </p:grpSpPr>
        <p:cxnSp>
          <p:nvCxnSpPr>
            <p:cNvPr id="28"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9"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
                                            <p:txEl>
                                              <p:pRg st="0" end="0"/>
                                            </p:txEl>
                                          </p:spTgt>
                                        </p:tgtEl>
                                        <p:attrNameLst>
                                          <p:attrName>style.visibility</p:attrName>
                                        </p:attrNameLst>
                                      </p:cBhvr>
                                      <p:to>
                                        <p:strVal val="visible"/>
                                      </p:to>
                                    </p:set>
                                    <p:anim calcmode="lin" valueType="num">
                                      <p:cBhvr>
                                        <p:cTn id="17" dur="10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1">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61">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9" name="Seventy Weeks"/>
          <p:cNvSpPr txBox="1"/>
          <p:nvPr/>
        </p:nvSpPr>
        <p:spPr>
          <a:xfrm>
            <a:off x="1599373" y="3127820"/>
            <a:ext cx="5332472" cy="1237262"/>
          </a:xfrm>
          <a:prstGeom prst="rect">
            <a:avLst/>
          </a:prstGeom>
          <a:noFill/>
        </p:spPr>
        <p:txBody>
          <a:bodyPr wrap="square" rtlCol="0">
            <a:spAutoFit/>
            <a:scene3d>
              <a:camera prst="orthographicFront"/>
              <a:lightRig rig="threePt" dir="t">
                <a:rot lat="0" lon="0" rev="7800000"/>
              </a:lightRig>
            </a:scene3d>
            <a:sp3d extrusionH="88900">
              <a:bevelT w="88900" h="88900"/>
              <a:bevelB w="88900" h="88900"/>
            </a:sp3d>
          </a:bodyPr>
          <a:lstStyle/>
          <a:p>
            <a:pPr algn="ctr"/>
            <a:r>
              <a:rPr lang="en-GB" sz="8000" dirty="0" smtClean="0">
                <a:ln w="18415" cmpd="sng">
                  <a:solidFill>
                    <a:sysClr val="windowText" lastClr="000000"/>
                  </a:solidFill>
                  <a:prstDash val="solid"/>
                </a:ln>
                <a:solidFill>
                  <a:srgbClr val="0070C0"/>
                </a:solidFill>
                <a:effectLst>
                  <a:outerShdw blurRad="63500" dist="254000" dir="3600000" algn="tl" rotWithShape="0">
                    <a:srgbClr val="000000">
                      <a:alpha val="70000"/>
                    </a:srgbClr>
                  </a:outerShdw>
                </a:effectLst>
                <a:latin typeface="Arial Black" pitchFamily="34" charset="0"/>
              </a:rPr>
              <a:t>(of days)</a:t>
            </a:r>
            <a:endParaRPr lang="en-US" sz="8000" dirty="0">
              <a:ln w="18415" cmpd="sng">
                <a:solidFill>
                  <a:sysClr val="windowText" lastClr="000000"/>
                </a:solidFill>
                <a:prstDash val="solid"/>
              </a:ln>
              <a:solidFill>
                <a:srgbClr val="0070C0"/>
              </a:solidFill>
              <a:effectLst>
                <a:outerShdw blurRad="63500" dist="254000" dir="3600000" algn="tl" rotWithShape="0">
                  <a:srgbClr val="000000">
                    <a:alpha val="70000"/>
                  </a:srgbClr>
                </a:outerShdw>
              </a:effectLst>
              <a:latin typeface="Arial Black" pitchFamily="34" charset="0"/>
            </a:endParaRPr>
          </a:p>
        </p:txBody>
      </p:sp>
      <p:sp>
        <p:nvSpPr>
          <p:cNvPr id="6" name="Daniel’s"/>
          <p:cNvSpPr txBox="1"/>
          <p:nvPr/>
        </p:nvSpPr>
        <p:spPr>
          <a:xfrm>
            <a:off x="1179509" y="1604326"/>
            <a:ext cx="6172200" cy="1523494"/>
          </a:xfrm>
          <a:prstGeom prst="rect">
            <a:avLst/>
          </a:prstGeom>
          <a:noFill/>
        </p:spPr>
        <p:txBody>
          <a:bodyPr wrap="square" rtlCol="0">
            <a:spAutoFit/>
            <a:scene3d>
              <a:camera prst="orthographicFront"/>
              <a:lightRig rig="threePt" dir="t">
                <a:rot lat="0" lon="0" rev="7800000"/>
              </a:lightRig>
            </a:scene3d>
            <a:sp3d extrusionH="88900">
              <a:bevelT w="88900" h="88900"/>
              <a:bevelB w="88900" h="88900"/>
            </a:sp3d>
          </a:bodyPr>
          <a:lstStyle/>
          <a:p>
            <a:r>
              <a:rPr lang="en-GB" sz="10000" dirty="0" smtClean="0">
                <a:ln w="18415" cmpd="sng">
                  <a:solidFill>
                    <a:sysClr val="windowText" lastClr="000000"/>
                  </a:solidFill>
                  <a:prstDash val="solid"/>
                </a:ln>
                <a:solidFill>
                  <a:srgbClr val="FFC000"/>
                </a:solidFill>
                <a:effectLst>
                  <a:outerShdw blurRad="63500" dist="254000" dir="3600000" algn="tl" rotWithShape="0">
                    <a:srgbClr val="000000">
                      <a:alpha val="70000"/>
                    </a:srgbClr>
                  </a:outerShdw>
                </a:effectLst>
                <a:latin typeface="Arial Black" pitchFamily="34" charset="0"/>
              </a:rPr>
              <a:t>The End</a:t>
            </a:r>
            <a:endParaRPr lang="en-US" sz="10000" dirty="0">
              <a:ln w="18415" cmpd="sng">
                <a:solidFill>
                  <a:sysClr val="windowText" lastClr="000000"/>
                </a:solidFill>
                <a:prstDash val="solid"/>
              </a:ln>
              <a:solidFill>
                <a:srgbClr val="FFC000"/>
              </a:solidFill>
              <a:effectLst>
                <a:outerShdw blurRad="63500" dist="2540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417990880"/>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9" name="Seventy Weeks"/>
          <p:cNvSpPr txBox="1"/>
          <p:nvPr/>
        </p:nvSpPr>
        <p:spPr>
          <a:xfrm>
            <a:off x="995931" y="3127820"/>
            <a:ext cx="5791200" cy="2954655"/>
          </a:xfrm>
          <a:prstGeom prst="rect">
            <a:avLst/>
          </a:prstGeom>
          <a:noFill/>
        </p:spPr>
        <p:txBody>
          <a:bodyPr wrap="square" rtlCol="0">
            <a:spAutoFit/>
            <a:scene3d>
              <a:camera prst="orthographicFront"/>
              <a:lightRig rig="threePt" dir="t">
                <a:rot lat="0" lon="0" rev="7800000"/>
              </a:lightRig>
            </a:scene3d>
            <a:sp3d extrusionH="88900">
              <a:bevelT w="88900" h="88900"/>
              <a:bevelB w="88900" h="88900"/>
            </a:sp3d>
          </a:bodyPr>
          <a:lstStyle/>
          <a:p>
            <a:r>
              <a:rPr lang="en-GB" sz="10000" dirty="0" smtClean="0">
                <a:ln w="18415" cmpd="sng">
                  <a:solidFill>
                    <a:sysClr val="windowText" lastClr="000000"/>
                  </a:solidFill>
                  <a:prstDash val="solid"/>
                </a:ln>
                <a:solidFill>
                  <a:srgbClr val="0070C0"/>
                </a:solidFill>
                <a:effectLst>
                  <a:outerShdw blurRad="63500" dist="254000" dir="3600000" algn="tl" rotWithShape="0">
                    <a:srgbClr val="000000">
                      <a:alpha val="70000"/>
                    </a:srgbClr>
                  </a:outerShdw>
                </a:effectLst>
                <a:latin typeface="Arial Black" pitchFamily="34" charset="0"/>
              </a:rPr>
              <a:t>Seventy Weeks</a:t>
            </a:r>
            <a:endParaRPr lang="en-US" sz="10000" dirty="0">
              <a:ln w="18415" cmpd="sng">
                <a:solidFill>
                  <a:sysClr val="windowText" lastClr="000000"/>
                </a:solidFill>
                <a:prstDash val="solid"/>
              </a:ln>
              <a:solidFill>
                <a:srgbClr val="0070C0"/>
              </a:solidFill>
              <a:effectLst>
                <a:outerShdw blurRad="63500" dist="254000" dir="3600000" algn="tl" rotWithShape="0">
                  <a:srgbClr val="000000">
                    <a:alpha val="70000"/>
                  </a:srgbClr>
                </a:outerShdw>
              </a:effectLst>
              <a:latin typeface="Arial Black" pitchFamily="34" charset="0"/>
            </a:endParaRPr>
          </a:p>
        </p:txBody>
      </p:sp>
      <p:sp>
        <p:nvSpPr>
          <p:cNvPr id="6" name="Daniel’s"/>
          <p:cNvSpPr txBox="1"/>
          <p:nvPr/>
        </p:nvSpPr>
        <p:spPr>
          <a:xfrm>
            <a:off x="954987" y="1604326"/>
            <a:ext cx="6172200" cy="1523494"/>
          </a:xfrm>
          <a:prstGeom prst="rect">
            <a:avLst/>
          </a:prstGeom>
          <a:noFill/>
        </p:spPr>
        <p:txBody>
          <a:bodyPr wrap="square" rtlCol="0">
            <a:spAutoFit/>
            <a:scene3d>
              <a:camera prst="orthographicFront"/>
              <a:lightRig rig="threePt" dir="t">
                <a:rot lat="0" lon="0" rev="7800000"/>
              </a:lightRig>
            </a:scene3d>
            <a:sp3d extrusionH="88900">
              <a:bevelT w="88900" h="88900"/>
              <a:bevelB w="88900" h="88900"/>
            </a:sp3d>
          </a:bodyPr>
          <a:lstStyle/>
          <a:p>
            <a:r>
              <a:rPr lang="en-GB" sz="10000" dirty="0" smtClean="0">
                <a:ln w="18415" cmpd="sng">
                  <a:solidFill>
                    <a:sysClr val="windowText" lastClr="000000"/>
                  </a:solidFill>
                  <a:prstDash val="solid"/>
                </a:ln>
                <a:solidFill>
                  <a:srgbClr val="FFC000"/>
                </a:solidFill>
                <a:effectLst>
                  <a:outerShdw blurRad="63500" dist="254000" dir="3600000" algn="tl" rotWithShape="0">
                    <a:srgbClr val="000000">
                      <a:alpha val="70000"/>
                    </a:srgbClr>
                  </a:outerShdw>
                </a:effectLst>
                <a:latin typeface="Arial Black" pitchFamily="34" charset="0"/>
              </a:rPr>
              <a:t>Daniel’s</a:t>
            </a:r>
            <a:endParaRPr lang="en-US" sz="10000" dirty="0">
              <a:ln w="18415" cmpd="sng">
                <a:solidFill>
                  <a:sysClr val="windowText" lastClr="000000"/>
                </a:solidFill>
                <a:prstDash val="solid"/>
              </a:ln>
              <a:solidFill>
                <a:srgbClr val="FFC000"/>
              </a:solidFill>
              <a:effectLst>
                <a:outerShdw blurRad="63500" dist="254000" dir="3600000" algn="tl" rotWithShape="0">
                  <a:srgbClr val="000000">
                    <a:alpha val="70000"/>
                  </a:srgbClr>
                </a:outerShdw>
              </a:effectLst>
              <a:latin typeface="Arial Black" pitchFamily="34" charset="0"/>
            </a:endParaRPr>
          </a:p>
        </p:txBody>
      </p:sp>
      <p:sp>
        <p:nvSpPr>
          <p:cNvPr id="7" name="Introducing"/>
          <p:cNvSpPr txBox="1"/>
          <p:nvPr/>
        </p:nvSpPr>
        <p:spPr>
          <a:xfrm>
            <a:off x="592931" y="192087"/>
            <a:ext cx="5334000" cy="865173"/>
          </a:xfrm>
          <a:prstGeom prst="rect">
            <a:avLst/>
          </a:prstGeom>
          <a:noFill/>
        </p:spPr>
        <p:txBody>
          <a:bodyPr wrap="square" rtlCol="0">
            <a:spAutoFit/>
            <a:scene3d>
              <a:camera prst="orthographicFront"/>
              <a:lightRig rig="threePt" dir="t">
                <a:rot lat="0" lon="0" rev="7800000"/>
              </a:lightRig>
            </a:scene3d>
            <a:sp3d extrusionH="88900">
              <a:bevelT w="88900" h="88900"/>
              <a:bevelB w="88900" h="88900"/>
            </a:sp3d>
          </a:bodyPr>
          <a:lstStyle/>
          <a:p>
            <a:r>
              <a:rPr lang="en-GB" sz="5400" dirty="0" smtClean="0">
                <a:ln w="18415" cmpd="sng">
                  <a:solidFill>
                    <a:sysClr val="windowText" lastClr="000000"/>
                  </a:solidFill>
                  <a:prstDash val="solid"/>
                </a:ln>
                <a:solidFill>
                  <a:srgbClr val="FFC000"/>
                </a:solidFill>
                <a:effectLst>
                  <a:outerShdw blurRad="63500" dist="254000" dir="3600000" algn="tl" rotWithShape="0">
                    <a:srgbClr val="000000">
                      <a:alpha val="70000"/>
                    </a:srgbClr>
                  </a:outerShdw>
                </a:effectLst>
                <a:latin typeface="Arial Black" pitchFamily="34" charset="0"/>
              </a:rPr>
              <a:t>Introducing…</a:t>
            </a:r>
            <a:endParaRPr lang="en-US" sz="5400" dirty="0">
              <a:ln w="18415" cmpd="sng">
                <a:solidFill>
                  <a:sysClr val="windowText" lastClr="000000"/>
                </a:solidFill>
                <a:prstDash val="solid"/>
              </a:ln>
              <a:solidFill>
                <a:srgbClr val="FFC000"/>
              </a:solidFill>
              <a:effectLst>
                <a:outerShdw blurRad="63500" dist="254000" dir="3600000" algn="tl" rotWithShape="0">
                  <a:srgbClr val="000000">
                    <a:alpha val="70000"/>
                  </a:srgbClr>
                </a:outerShdw>
              </a:effectLst>
              <a:latin typeface="Arial Black"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000" fill="hold"/>
                                        <p:tgtEl>
                                          <p:spTgt spid="7"/>
                                        </p:tgtEl>
                                        <p:attrNameLst>
                                          <p:attrName>ppt_w</p:attrName>
                                        </p:attrNameLst>
                                      </p:cBhvr>
                                      <p:tavLst>
                                        <p:tav tm="0">
                                          <p:val>
                                            <p:fltVal val="0"/>
                                          </p:val>
                                        </p:tav>
                                        <p:tav tm="100000">
                                          <p:val>
                                            <p:strVal val="#ppt_w"/>
                                          </p:val>
                                        </p:tav>
                                      </p:tavLst>
                                    </p:anim>
                                    <p:anim calcmode="lin" valueType="num">
                                      <p:cBhvr>
                                        <p:cTn id="8" dur="7000" fill="hold"/>
                                        <p:tgtEl>
                                          <p:spTgt spid="7"/>
                                        </p:tgtEl>
                                        <p:attrNameLst>
                                          <p:attrName>ppt_h</p:attrName>
                                        </p:attrNameLst>
                                      </p:cBhvr>
                                      <p:tavLst>
                                        <p:tav tm="0">
                                          <p:val>
                                            <p:fltVal val="0"/>
                                          </p:val>
                                        </p:tav>
                                        <p:tav tm="100000">
                                          <p:val>
                                            <p:strVal val="#ppt_h"/>
                                          </p:val>
                                        </p:tav>
                                      </p:tavLst>
                                    </p:anim>
                                    <p:animEffect transition="in" filter="fade">
                                      <p:cBhvr>
                                        <p:cTn id="9" dur="7000"/>
                                        <p:tgtEl>
                                          <p:spTgt spid="7"/>
                                        </p:tgtEl>
                                      </p:cBhvr>
                                    </p:animEffect>
                                  </p:childTnLst>
                                </p:cTn>
                              </p:par>
                              <p:par>
                                <p:cTn id="10" presetID="53" presetClass="entr" presetSubtype="0" fill="hold" grpId="0" nodeType="withEffect">
                                  <p:stCondLst>
                                    <p:cond delay="5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4000" fill="hold"/>
                                        <p:tgtEl>
                                          <p:spTgt spid="6"/>
                                        </p:tgtEl>
                                        <p:attrNameLst>
                                          <p:attrName>ppt_w</p:attrName>
                                        </p:attrNameLst>
                                      </p:cBhvr>
                                      <p:tavLst>
                                        <p:tav tm="0">
                                          <p:val>
                                            <p:fltVal val="0"/>
                                          </p:val>
                                        </p:tav>
                                        <p:tav tm="100000">
                                          <p:val>
                                            <p:strVal val="#ppt_w"/>
                                          </p:val>
                                        </p:tav>
                                      </p:tavLst>
                                    </p:anim>
                                    <p:anim calcmode="lin" valueType="num">
                                      <p:cBhvr>
                                        <p:cTn id="13" dur="4000" fill="hold"/>
                                        <p:tgtEl>
                                          <p:spTgt spid="6"/>
                                        </p:tgtEl>
                                        <p:attrNameLst>
                                          <p:attrName>ppt_h</p:attrName>
                                        </p:attrNameLst>
                                      </p:cBhvr>
                                      <p:tavLst>
                                        <p:tav tm="0">
                                          <p:val>
                                            <p:fltVal val="0"/>
                                          </p:val>
                                        </p:tav>
                                        <p:tav tm="100000">
                                          <p:val>
                                            <p:strVal val="#ppt_h"/>
                                          </p:val>
                                        </p:tav>
                                      </p:tavLst>
                                    </p:anim>
                                    <p:animEffect transition="in" filter="fade">
                                      <p:cBhvr>
                                        <p:cTn id="14" dur="4000"/>
                                        <p:tgtEl>
                                          <p:spTgt spid="6"/>
                                        </p:tgtEl>
                                      </p:cBhvr>
                                    </p:animEffect>
                                  </p:childTnLst>
                                </p:cTn>
                              </p:par>
                              <p:par>
                                <p:cTn id="15" presetID="53" presetClass="entr" presetSubtype="16" fill="hold" grpId="0" nodeType="withEffect">
                                  <p:stCondLst>
                                    <p:cond delay="5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0" fill="hold"/>
                                        <p:tgtEl>
                                          <p:spTgt spid="9"/>
                                        </p:tgtEl>
                                        <p:attrNameLst>
                                          <p:attrName>ppt_w</p:attrName>
                                        </p:attrNameLst>
                                      </p:cBhvr>
                                      <p:tavLst>
                                        <p:tav tm="0">
                                          <p:val>
                                            <p:fltVal val="0"/>
                                          </p:val>
                                        </p:tav>
                                        <p:tav tm="100000">
                                          <p:val>
                                            <p:strVal val="#ppt_w"/>
                                          </p:val>
                                        </p:tav>
                                      </p:tavLst>
                                    </p:anim>
                                    <p:anim calcmode="lin" valueType="num">
                                      <p:cBhvr>
                                        <p:cTn id="18" dur="5000" fill="hold"/>
                                        <p:tgtEl>
                                          <p:spTgt spid="9"/>
                                        </p:tgtEl>
                                        <p:attrNameLst>
                                          <p:attrName>ppt_h</p:attrName>
                                        </p:attrNameLst>
                                      </p:cBhvr>
                                      <p:tavLst>
                                        <p:tav tm="0">
                                          <p:val>
                                            <p:fltVal val="0"/>
                                          </p:val>
                                        </p:tav>
                                        <p:tav tm="100000">
                                          <p:val>
                                            <p:strVal val="#ppt_h"/>
                                          </p:val>
                                        </p:tav>
                                      </p:tavLst>
                                    </p:anim>
                                    <p:animEffect transition="in" filter="fade">
                                      <p:cBhvr>
                                        <p:cTn id="1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grpSp>
        <p:nvGrpSpPr>
          <p:cNvPr id="80" name="Image Group"/>
          <p:cNvGrpSpPr/>
          <p:nvPr/>
        </p:nvGrpSpPr>
        <p:grpSpPr>
          <a:xfrm>
            <a:off x="4950571" y="63419"/>
            <a:ext cx="5257800" cy="4487537"/>
            <a:chOff x="5774531" y="2478087"/>
            <a:chExt cx="5257800" cy="4487537"/>
          </a:xfrm>
        </p:grpSpPr>
        <p:pic>
          <p:nvPicPr>
            <p:cNvPr id="78"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79"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70"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3" name="Group 2"/>
          <p:cNvGrpSpPr/>
          <p:nvPr/>
        </p:nvGrpSpPr>
        <p:grpSpPr>
          <a:xfrm>
            <a:off x="0" y="91440"/>
            <a:ext cx="5943600" cy="349968"/>
            <a:chOff x="0" y="91440"/>
            <a:chExt cx="5943600" cy="349968"/>
          </a:xfrm>
        </p:grpSpPr>
        <p:cxnSp>
          <p:nvCxnSpPr>
            <p:cNvPr id="16"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4" name="&quot;Seventy weeks...&quot;"/>
          <p:cNvSpPr txBox="1"/>
          <p:nvPr/>
        </p:nvSpPr>
        <p:spPr>
          <a:xfrm>
            <a:off x="171378" y="2020887"/>
            <a:ext cx="5355512" cy="1938992"/>
          </a:xfrm>
          <a:prstGeom prst="rect">
            <a:avLst/>
          </a:prstGeom>
          <a:noFill/>
        </p:spPr>
        <p:txBody>
          <a:bodyPr wrap="square" rtlCol="0">
            <a:spAutoFit/>
          </a:bodyPr>
          <a:lstStyle/>
          <a:p>
            <a:pPr>
              <a:lnSpc>
                <a:spcPct val="150000"/>
              </a:lnSpc>
            </a:pP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Thus, God revealed His plan to Daniel that He would begin counting 70 weeks  on the nation of Israel, making Israel </a:t>
            </a: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God’s prophetic </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clock for all of mankind.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endParaRPr>
          </a:p>
        </p:txBody>
      </p:sp>
      <p:sp>
        <p:nvSpPr>
          <p:cNvPr id="15" name="&quot;Seventy weeks...&quot;"/>
          <p:cNvSpPr txBox="1"/>
          <p:nvPr/>
        </p:nvSpPr>
        <p:spPr>
          <a:xfrm>
            <a:off x="195652" y="4230687"/>
            <a:ext cx="9165512" cy="1938992"/>
          </a:xfrm>
          <a:prstGeom prst="rect">
            <a:avLst/>
          </a:prstGeom>
          <a:noFill/>
        </p:spPr>
        <p:txBody>
          <a:bodyPr wrap="square" rtlCol="0">
            <a:spAutoFit/>
          </a:bodyPr>
          <a:lstStyle/>
          <a:p>
            <a:pPr>
              <a:lnSpc>
                <a:spcPct val="150000"/>
              </a:lnSpc>
            </a:pP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The 70 weeks referred to was in all actuality 70 sevens (the Hebrew word for sevens was translated </a:t>
            </a: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here </a:t>
            </a: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as “weeks.”  So, in other words God was going to count against Israel 70 sevens (70x7) which equals 490 years. These 490 years were to be broken into 3 periods of time as we shall see.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72" name="&quot;Seventy weeks...&quot;"/>
          <p:cNvSpPr txBox="1"/>
          <p:nvPr/>
        </p:nvSpPr>
        <p:spPr>
          <a:xfrm>
            <a:off x="252127" y="4383087"/>
            <a:ext cx="9027603"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a:t>
            </a:r>
            <a:r>
              <a:rPr lang="en-US" sz="2000" b="1" dirty="0" smtClean="0">
                <a:solidFill>
                  <a:srgbClr val="FFC000"/>
                </a:solidFill>
                <a:effectLst>
                  <a:outerShdw blurRad="38100" dist="38100" dir="2700000" algn="tl">
                    <a:srgbClr val="000000"/>
                  </a:outerShdw>
                </a:effectLst>
                <a:latin typeface="Arial Narrow" pitchFamily="34" charset="0"/>
              </a:rPr>
              <a:t>And Jacob loved Rachel; and said, I will serve thee </a:t>
            </a:r>
            <a:r>
              <a:rPr lang="en-US" sz="2000" b="1" dirty="0" smtClean="0">
                <a:solidFill>
                  <a:srgbClr val="C00000"/>
                </a:solidFill>
                <a:effectLst>
                  <a:outerShdw blurRad="38100" dist="38100" dir="2700000" algn="tl">
                    <a:srgbClr val="000000"/>
                  </a:outerShdw>
                </a:effectLst>
                <a:latin typeface="Arial Narrow" pitchFamily="34" charset="0"/>
              </a:rPr>
              <a:t>seven years </a:t>
            </a:r>
            <a:r>
              <a:rPr lang="en-US" sz="2000" b="1" dirty="0" smtClean="0">
                <a:solidFill>
                  <a:srgbClr val="FFC000"/>
                </a:solidFill>
                <a:effectLst>
                  <a:outerShdw blurRad="38100" dist="38100" dir="2700000" algn="tl">
                    <a:srgbClr val="000000"/>
                  </a:outerShdw>
                </a:effectLst>
                <a:latin typeface="Arial Narrow" pitchFamily="34" charset="0"/>
              </a:rPr>
              <a:t>for Rachel thy younger daughter</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Genesis 29:18</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82" name="&quot;Seventy weeks...&quot;"/>
          <p:cNvSpPr txBox="1"/>
          <p:nvPr/>
        </p:nvSpPr>
        <p:spPr>
          <a:xfrm>
            <a:off x="301801" y="5297487"/>
            <a:ext cx="8977929"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a:t>
            </a:r>
            <a:r>
              <a:rPr lang="en-US" sz="2000" dirty="0" smtClean="0"/>
              <a:t> </a:t>
            </a:r>
            <a:r>
              <a:rPr lang="en-US" sz="2000" b="1" dirty="0" err="1" smtClean="0">
                <a:solidFill>
                  <a:srgbClr val="FFC000"/>
                </a:solidFill>
                <a:effectLst>
                  <a:outerShdw blurRad="38100" dist="38100" dir="2700000" algn="tl">
                    <a:srgbClr val="000000"/>
                  </a:outerShdw>
                </a:effectLst>
                <a:latin typeface="Arial Narrow" pitchFamily="34" charset="0"/>
              </a:rPr>
              <a:t>Fulfil</a:t>
            </a:r>
            <a:r>
              <a:rPr lang="en-US" sz="2000" b="1" dirty="0" smtClean="0">
                <a:solidFill>
                  <a:srgbClr val="FFC000"/>
                </a:solidFill>
                <a:effectLst>
                  <a:outerShdw blurRad="38100" dist="38100" dir="2700000" algn="tl">
                    <a:srgbClr val="000000"/>
                  </a:outerShdw>
                </a:effectLst>
                <a:latin typeface="Arial Narrow" pitchFamily="34" charset="0"/>
              </a:rPr>
              <a:t> her </a:t>
            </a:r>
            <a:r>
              <a:rPr lang="en-US" sz="2000" b="1" dirty="0" smtClean="0">
                <a:solidFill>
                  <a:srgbClr val="C00000"/>
                </a:solidFill>
                <a:effectLst>
                  <a:outerShdw blurRad="38100" dist="38100" dir="2700000" algn="tl">
                    <a:srgbClr val="000000"/>
                  </a:outerShdw>
                </a:effectLst>
                <a:latin typeface="Arial Narrow" pitchFamily="34" charset="0"/>
              </a:rPr>
              <a:t>week</a:t>
            </a:r>
            <a:r>
              <a:rPr lang="en-US" sz="2000" b="1" dirty="0" smtClean="0">
                <a:solidFill>
                  <a:srgbClr val="FFC000"/>
                </a:solidFill>
                <a:effectLst>
                  <a:outerShdw blurRad="38100" dist="38100" dir="2700000" algn="tl">
                    <a:srgbClr val="000000"/>
                  </a:outerShdw>
                </a:effectLst>
                <a:latin typeface="Arial Narrow" pitchFamily="34" charset="0"/>
              </a:rPr>
              <a:t>, and we will give thee this also for the service which thou </a:t>
            </a:r>
            <a:r>
              <a:rPr lang="en-US" sz="2000" b="1" dirty="0" err="1" smtClean="0">
                <a:solidFill>
                  <a:srgbClr val="FFC000"/>
                </a:solidFill>
                <a:effectLst>
                  <a:outerShdw blurRad="38100" dist="38100" dir="2700000" algn="tl">
                    <a:srgbClr val="000000"/>
                  </a:outerShdw>
                </a:effectLst>
                <a:latin typeface="Arial Narrow" pitchFamily="34" charset="0"/>
              </a:rPr>
              <a:t>shalt</a:t>
            </a:r>
            <a:r>
              <a:rPr lang="en-US" sz="2000" b="1" dirty="0" smtClean="0">
                <a:solidFill>
                  <a:srgbClr val="FFC000"/>
                </a:solidFill>
                <a:effectLst>
                  <a:outerShdw blurRad="38100" dist="38100" dir="2700000" algn="tl">
                    <a:srgbClr val="000000"/>
                  </a:outerShdw>
                </a:effectLst>
                <a:latin typeface="Arial Narrow" pitchFamily="34" charset="0"/>
              </a:rPr>
              <a:t> serve with me yet </a:t>
            </a:r>
            <a:r>
              <a:rPr lang="en-US" sz="2000" b="1" dirty="0" smtClean="0">
                <a:solidFill>
                  <a:srgbClr val="C00000"/>
                </a:solidFill>
                <a:effectLst>
                  <a:outerShdw blurRad="38100" dist="38100" dir="2700000" algn="tl">
                    <a:srgbClr val="000000"/>
                  </a:outerShdw>
                </a:effectLst>
                <a:latin typeface="Arial Narrow" pitchFamily="34" charset="0"/>
              </a:rPr>
              <a:t>seven other years</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Genesis 29:27</a:t>
            </a:r>
            <a:endParaRPr lang="en-US" sz="2000" b="1" dirty="0">
              <a:solidFill>
                <a:schemeClr val="bg1"/>
              </a:solidFill>
              <a:effectLst>
                <a:outerShdw blurRad="38100" dist="38100" dir="2700000" algn="tl">
                  <a:srgbClr val="000000"/>
                </a:outerShdw>
              </a:effectLst>
              <a:latin typeface="Arial Narrow" pitchFamily="34" charset="0"/>
            </a:endParaRPr>
          </a:p>
        </p:txBody>
      </p:sp>
      <p:grpSp>
        <p:nvGrpSpPr>
          <p:cNvPr id="14" name="Header Group"/>
          <p:cNvGrpSpPr/>
          <p:nvPr/>
        </p:nvGrpSpPr>
        <p:grpSpPr>
          <a:xfrm>
            <a:off x="0" y="63419"/>
            <a:ext cx="10208371" cy="4487537"/>
            <a:chOff x="0" y="63419"/>
            <a:chExt cx="10208371" cy="4487537"/>
          </a:xfrm>
        </p:grpSpPr>
        <p:grpSp>
          <p:nvGrpSpPr>
            <p:cNvPr id="15" name="Image Group"/>
            <p:cNvGrpSpPr/>
            <p:nvPr/>
          </p:nvGrpSpPr>
          <p:grpSpPr>
            <a:xfrm>
              <a:off x="4950571" y="63419"/>
              <a:ext cx="5257800" cy="4487537"/>
              <a:chOff x="5774531" y="2478087"/>
              <a:chExt cx="5257800" cy="4487537"/>
            </a:xfrm>
          </p:grpSpPr>
          <p:pic>
            <p:nvPicPr>
              <p:cNvPr id="21"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22"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17"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19"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0"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23" name="&quot;Seventy weeks...&quot;"/>
          <p:cNvSpPr txBox="1"/>
          <p:nvPr/>
        </p:nvSpPr>
        <p:spPr>
          <a:xfrm>
            <a:off x="342819" y="2142318"/>
            <a:ext cx="4898312" cy="1938992"/>
          </a:xfrm>
          <a:prstGeom prst="rect">
            <a:avLst/>
          </a:prstGeom>
          <a:noFill/>
        </p:spPr>
        <p:txBody>
          <a:bodyPr wrap="square" rtlCol="0">
            <a:spAutoFit/>
          </a:bodyPr>
          <a:lstStyle/>
          <a:p>
            <a:pPr>
              <a:lnSpc>
                <a:spcPct val="150000"/>
              </a:lnSpc>
            </a:pPr>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The following example from the story of Jacob and Rachel reveals how that the Hebrew word for “week” may refer to a period of seven years.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endParaRPr>
          </a:p>
        </p:txBody>
      </p:sp>
    </p:spTree>
    <p:extLst>
      <p:ext uri="{BB962C8B-B14F-4D97-AF65-F5344CB8AC3E}">
        <p14:creationId xmlns:p14="http://schemas.microsoft.com/office/powerpoint/2010/main" val="3640440601"/>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72" name="&quot;Seventy weeks...&quot;"/>
          <p:cNvSpPr txBox="1"/>
          <p:nvPr/>
        </p:nvSpPr>
        <p:spPr>
          <a:xfrm>
            <a:off x="253265" y="4550956"/>
            <a:ext cx="8416866" cy="951030"/>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a:t>
            </a:r>
            <a:r>
              <a:rPr lang="en-US" sz="2000" b="1" dirty="0" smtClean="0">
                <a:solidFill>
                  <a:srgbClr val="FFC000"/>
                </a:solidFill>
                <a:effectLst>
                  <a:outerShdw blurRad="38100" dist="38100" dir="2700000" algn="tl">
                    <a:srgbClr val="000000"/>
                  </a:outerShdw>
                </a:effectLst>
                <a:latin typeface="Arial Narrow" pitchFamily="34" charset="0"/>
              </a:rPr>
              <a:t>And thou </a:t>
            </a:r>
            <a:r>
              <a:rPr lang="en-US" sz="2000" b="1" dirty="0" err="1" smtClean="0">
                <a:solidFill>
                  <a:srgbClr val="FFC000"/>
                </a:solidFill>
                <a:effectLst>
                  <a:outerShdw blurRad="38100" dist="38100" dir="2700000" algn="tl">
                    <a:srgbClr val="000000"/>
                  </a:outerShdw>
                </a:effectLst>
                <a:latin typeface="Arial Narrow" pitchFamily="34" charset="0"/>
              </a:rPr>
              <a:t>shalt</a:t>
            </a:r>
            <a:r>
              <a:rPr lang="en-US" sz="2000" b="1" dirty="0" smtClean="0">
                <a:solidFill>
                  <a:srgbClr val="FFC000"/>
                </a:solidFill>
                <a:effectLst>
                  <a:outerShdw blurRad="38100" dist="38100" dir="2700000" algn="tl">
                    <a:srgbClr val="000000"/>
                  </a:outerShdw>
                </a:effectLst>
                <a:latin typeface="Arial Narrow" pitchFamily="34" charset="0"/>
              </a:rPr>
              <a:t> number </a:t>
            </a:r>
            <a:r>
              <a:rPr lang="en-US" sz="2000" b="1" dirty="0" smtClean="0">
                <a:solidFill>
                  <a:srgbClr val="C00000"/>
                </a:solidFill>
                <a:effectLst>
                  <a:outerShdw blurRad="38100" dist="38100" dir="2700000" algn="tl">
                    <a:srgbClr val="000000"/>
                  </a:outerShdw>
                </a:effectLst>
                <a:latin typeface="Arial Narrow" pitchFamily="34" charset="0"/>
              </a:rPr>
              <a:t>seven </a:t>
            </a:r>
            <a:r>
              <a:rPr lang="en-US" sz="2000" b="1" dirty="0" err="1" smtClean="0">
                <a:solidFill>
                  <a:srgbClr val="C00000"/>
                </a:solidFill>
                <a:effectLst>
                  <a:outerShdw blurRad="38100" dist="38100" dir="2700000" algn="tl">
                    <a:srgbClr val="000000"/>
                  </a:outerShdw>
                </a:effectLst>
                <a:latin typeface="Arial Narrow" pitchFamily="34" charset="0"/>
              </a:rPr>
              <a:t>sabbaths</a:t>
            </a:r>
            <a:r>
              <a:rPr lang="en-US" sz="2000" b="1" dirty="0" smtClean="0">
                <a:solidFill>
                  <a:srgbClr val="C00000"/>
                </a:solidFill>
                <a:effectLst>
                  <a:outerShdw blurRad="38100" dist="38100" dir="2700000" algn="tl">
                    <a:srgbClr val="000000"/>
                  </a:outerShdw>
                </a:effectLst>
                <a:latin typeface="Arial Narrow" pitchFamily="34" charset="0"/>
              </a:rPr>
              <a:t> of years </a:t>
            </a:r>
            <a:r>
              <a:rPr lang="en-US" sz="2000" b="1" dirty="0" smtClean="0">
                <a:solidFill>
                  <a:srgbClr val="FFC000"/>
                </a:solidFill>
                <a:effectLst>
                  <a:outerShdw blurRad="38100" dist="38100" dir="2700000" algn="tl">
                    <a:srgbClr val="000000"/>
                  </a:outerShdw>
                </a:effectLst>
                <a:latin typeface="Arial Narrow" pitchFamily="34" charset="0"/>
              </a:rPr>
              <a:t>unto thee, seven times seven years; and the space of the seven </a:t>
            </a:r>
            <a:r>
              <a:rPr lang="en-US" sz="2000" b="1" dirty="0" err="1" smtClean="0">
                <a:solidFill>
                  <a:srgbClr val="FFC000"/>
                </a:solidFill>
                <a:effectLst>
                  <a:outerShdw blurRad="38100" dist="38100" dir="2700000" algn="tl">
                    <a:srgbClr val="000000"/>
                  </a:outerShdw>
                </a:effectLst>
                <a:latin typeface="Arial Narrow" pitchFamily="34" charset="0"/>
              </a:rPr>
              <a:t>sabbaths</a:t>
            </a:r>
            <a:r>
              <a:rPr lang="en-US" sz="2000" b="1" dirty="0" smtClean="0">
                <a:solidFill>
                  <a:srgbClr val="FFC000"/>
                </a:solidFill>
                <a:effectLst>
                  <a:outerShdw blurRad="38100" dist="38100" dir="2700000" algn="tl">
                    <a:srgbClr val="000000"/>
                  </a:outerShdw>
                </a:effectLst>
                <a:latin typeface="Arial Narrow" pitchFamily="34" charset="0"/>
              </a:rPr>
              <a:t> of years shall be unto thee forty and nine years</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Leviticus 25:8</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3" name="&quot;Seventy weeks...&quot;"/>
          <p:cNvSpPr txBox="1"/>
          <p:nvPr/>
        </p:nvSpPr>
        <p:spPr>
          <a:xfrm>
            <a:off x="182880" y="2173287"/>
            <a:ext cx="4920091" cy="951030"/>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 seventy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grpSp>
        <p:nvGrpSpPr>
          <p:cNvPr id="17" name="Header Group"/>
          <p:cNvGrpSpPr/>
          <p:nvPr/>
        </p:nvGrpSpPr>
        <p:grpSpPr>
          <a:xfrm>
            <a:off x="0" y="63419"/>
            <a:ext cx="10208371" cy="4487537"/>
            <a:chOff x="0" y="63419"/>
            <a:chExt cx="10208371" cy="4487537"/>
          </a:xfrm>
        </p:grpSpPr>
        <p:grpSp>
          <p:nvGrpSpPr>
            <p:cNvPr id="18" name="Image Group"/>
            <p:cNvGrpSpPr/>
            <p:nvPr/>
          </p:nvGrpSpPr>
          <p:grpSpPr>
            <a:xfrm>
              <a:off x="4950571" y="63419"/>
              <a:ext cx="5257800" cy="4487537"/>
              <a:chOff x="5774531" y="2478087"/>
              <a:chExt cx="5257800" cy="4487537"/>
            </a:xfrm>
          </p:grpSpPr>
          <p:pic>
            <p:nvPicPr>
              <p:cNvPr id="22"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23"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19"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0"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1"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22" name="Hebrews 9:15"/>
          <p:cNvSpPr/>
          <p:nvPr/>
        </p:nvSpPr>
        <p:spPr>
          <a:xfrm>
            <a:off x="457200" y="5212080"/>
            <a:ext cx="8517731" cy="951030"/>
          </a:xfrm>
          <a:prstGeom prst="rect">
            <a:avLst/>
          </a:prstGeom>
        </p:spPr>
        <p:txBody>
          <a:bodyPr wrap="square">
            <a:spAutoFit/>
          </a:bodyPr>
          <a:lstStyle/>
          <a:p>
            <a:r>
              <a:rPr lang="en-US" sz="2000" b="1" dirty="0" smtClean="0">
                <a:solidFill>
                  <a:srgbClr val="FFC000"/>
                </a:solidFill>
                <a:effectLst>
                  <a:outerShdw blurRad="38100" dist="38100" dir="2700000" algn="tl">
                    <a:srgbClr val="000000"/>
                  </a:outerShdw>
                </a:effectLst>
                <a:latin typeface="Arial Narrow" pitchFamily="34" charset="0"/>
              </a:rPr>
              <a:t>“And for this cause he is the mediator of the new testament, that by means of death, for the redemption of the transgressions </a:t>
            </a:r>
            <a:r>
              <a:rPr lang="en-US" sz="2000" b="1" i="1" dirty="0" smtClean="0">
                <a:solidFill>
                  <a:srgbClr val="FFC000"/>
                </a:solidFill>
                <a:effectLst>
                  <a:outerShdw blurRad="38100" dist="38100" dir="2700000" algn="tl">
                    <a:srgbClr val="000000"/>
                  </a:outerShdw>
                </a:effectLst>
                <a:latin typeface="Arial Narrow" pitchFamily="34" charset="0"/>
              </a:rPr>
              <a:t>that were under the first testament, they which are called might receive the promise of eternal inheritance.”  </a:t>
            </a:r>
            <a:r>
              <a:rPr lang="en-US" sz="2000" b="1" i="1" dirty="0" smtClean="0">
                <a:solidFill>
                  <a:schemeClr val="bg1"/>
                </a:solidFill>
                <a:effectLst>
                  <a:outerShdw blurRad="38100" dist="38100" dir="2700000" algn="tl">
                    <a:srgbClr val="000000"/>
                  </a:outerShdw>
                </a:effectLst>
                <a:latin typeface="Arial Narrow" pitchFamily="34" charset="0"/>
              </a:rPr>
              <a:t>Hebrews 9:15</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21" name="Matthew 27:25"/>
          <p:cNvSpPr txBox="1"/>
          <p:nvPr/>
        </p:nvSpPr>
        <p:spPr>
          <a:xfrm>
            <a:off x="457200" y="5212080"/>
            <a:ext cx="860917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a:t>
            </a:r>
            <a:r>
              <a:rPr lang="en-US" sz="2000" b="1" dirty="0" smtClean="0">
                <a:solidFill>
                  <a:srgbClr val="FFC000"/>
                </a:solidFill>
                <a:effectLst>
                  <a:outerShdw blurRad="38100" dist="38100" dir="2700000" algn="tl">
                    <a:srgbClr val="000000"/>
                  </a:outerShdw>
                </a:effectLst>
                <a:latin typeface="Arial Narrow" pitchFamily="34" charset="0"/>
              </a:rPr>
              <a:t>Then answered all the people, and said, His blood </a:t>
            </a:r>
            <a:r>
              <a:rPr lang="en-US" sz="2000" b="1" i="1" dirty="0" smtClean="0">
                <a:solidFill>
                  <a:srgbClr val="FFC000"/>
                </a:solidFill>
                <a:effectLst>
                  <a:outerShdw blurRad="38100" dist="38100" dir="2700000" algn="tl">
                    <a:srgbClr val="000000"/>
                  </a:outerShdw>
                </a:effectLst>
                <a:latin typeface="Arial Narrow" pitchFamily="34" charset="0"/>
              </a:rPr>
              <a:t>be on us, and on our children.</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Matthew 27:25</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73" name="Luke 19:14"/>
          <p:cNvSpPr txBox="1"/>
          <p:nvPr/>
        </p:nvSpPr>
        <p:spPr>
          <a:xfrm>
            <a:off x="457200" y="5212080"/>
            <a:ext cx="8763000"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a:t>
            </a:r>
            <a:r>
              <a:rPr lang="en-US" sz="2000" b="1" dirty="0" smtClean="0">
                <a:solidFill>
                  <a:srgbClr val="FFC000"/>
                </a:solidFill>
                <a:effectLst>
                  <a:outerShdw blurRad="38100" dist="38100" dir="2700000" algn="tl">
                    <a:srgbClr val="000000"/>
                  </a:outerShdw>
                </a:effectLst>
                <a:latin typeface="Arial Narrow" pitchFamily="34" charset="0"/>
              </a:rPr>
              <a:t>But his citizens hated him, and sent a message after him, saying, We will not have this man to reign over us</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Luke 19:14</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18" name="No. 1"/>
          <p:cNvSpPr txBox="1"/>
          <p:nvPr/>
        </p:nvSpPr>
        <p:spPr>
          <a:xfrm>
            <a:off x="365760" y="3108960"/>
            <a:ext cx="440531" cy="349968"/>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grpSp>
        <p:nvGrpSpPr>
          <p:cNvPr id="26" name="Header Group"/>
          <p:cNvGrpSpPr/>
          <p:nvPr/>
        </p:nvGrpSpPr>
        <p:grpSpPr>
          <a:xfrm>
            <a:off x="0" y="63419"/>
            <a:ext cx="10208371" cy="4487537"/>
            <a:chOff x="0" y="63419"/>
            <a:chExt cx="10208371" cy="4487537"/>
          </a:xfrm>
        </p:grpSpPr>
        <p:grpSp>
          <p:nvGrpSpPr>
            <p:cNvPr id="27" name="Image Group"/>
            <p:cNvGrpSpPr/>
            <p:nvPr/>
          </p:nvGrpSpPr>
          <p:grpSpPr>
            <a:xfrm>
              <a:off x="4950571" y="63419"/>
              <a:ext cx="5257800" cy="4487537"/>
              <a:chOff x="5774531" y="2478087"/>
              <a:chExt cx="5257800" cy="4487537"/>
            </a:xfrm>
          </p:grpSpPr>
          <p:pic>
            <p:nvPicPr>
              <p:cNvPr id="31"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32"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8"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9"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30"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9" name="Narrative"/>
          <p:cNvSpPr txBox="1"/>
          <p:nvPr/>
        </p:nvSpPr>
        <p:spPr>
          <a:xfrm>
            <a:off x="364331" y="3931920"/>
            <a:ext cx="5486400" cy="1237262"/>
          </a:xfrm>
          <a:prstGeom prst="rect">
            <a:avLst/>
          </a:prstGeom>
          <a:noFill/>
        </p:spPr>
        <p:txBody>
          <a:bodyPr wrap="square" rtlCol="0">
            <a:spAutoFit/>
          </a:bodyPr>
          <a:lstStyle/>
          <a:p>
            <a:r>
              <a:rPr lang="en-US" sz="2000" dirty="0" smtClean="0">
                <a:solidFill>
                  <a:schemeClr val="bg1"/>
                </a:solidFill>
              </a:rPr>
              <a:t>The “transgression” of Israel was brought to a completion with her rejection of Jesus. She is currently living in the shadow of that transgression.</a:t>
            </a:r>
            <a:endParaRPr lang="en-US" sz="2000" dirty="0">
              <a:solidFill>
                <a:schemeClr val="bg1"/>
              </a:solidFill>
            </a:endParaRPr>
          </a:p>
        </p:txBody>
      </p:sp>
      <p:sp>
        <p:nvSpPr>
          <p:cNvPr id="72" name="&quot;to finish the transgression...&quot;"/>
          <p:cNvSpPr txBox="1"/>
          <p:nvPr/>
        </p:nvSpPr>
        <p:spPr>
          <a:xfrm>
            <a:off x="914400" y="3108960"/>
            <a:ext cx="5257800" cy="664797"/>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dirty="0" smtClean="0">
                <a:solidFill>
                  <a:srgbClr val="92D050"/>
                </a:solidFill>
              </a:rPr>
              <a:t> </a:t>
            </a:r>
            <a:r>
              <a:rPr lang="en-US" sz="2000" b="1" dirty="0" smtClean="0">
                <a:solidFill>
                  <a:srgbClr val="92D050"/>
                </a:solidFill>
                <a:effectLst>
                  <a:outerShdw blurRad="38100" dist="38100" dir="2700000" algn="tl">
                    <a:srgbClr val="000000"/>
                  </a:outerShdw>
                </a:effectLst>
                <a:latin typeface="Arial Narrow" pitchFamily="34" charset="0"/>
              </a:rPr>
              <a:t>to finish </a:t>
            </a:r>
            <a:r>
              <a:rPr lang="en-US" sz="2000" b="1" dirty="0" smtClean="0">
                <a:solidFill>
                  <a:schemeClr val="bg1">
                    <a:lumMod val="85000"/>
                  </a:schemeClr>
                </a:solidFill>
                <a:effectLst>
                  <a:outerShdw blurRad="38100" dist="38100" dir="2700000" algn="tl">
                    <a:srgbClr val="000000"/>
                  </a:outerShdw>
                </a:effectLst>
                <a:latin typeface="Arial Narrow" pitchFamily="34" charset="0"/>
              </a:rPr>
              <a:t>[put an end to, complete] </a:t>
            </a:r>
            <a:r>
              <a:rPr lang="en-US" sz="2000" b="1" dirty="0" smtClean="0">
                <a:solidFill>
                  <a:srgbClr val="92D050"/>
                </a:solidFill>
                <a:effectLst>
                  <a:outerShdw blurRad="38100" dist="38100" dir="2700000" algn="tl">
                    <a:srgbClr val="000000"/>
                  </a:outerShdw>
                </a:effectLst>
                <a:latin typeface="Arial Narrow" pitchFamily="34" charset="0"/>
              </a:rPr>
              <a:t>the transgression </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7"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3"/>
                                        </p:tgtEl>
                                        <p:attrNameLst>
                                          <p:attrName>ppt_w</p:attrName>
                                        </p:attrNameLst>
                                      </p:cBhvr>
                                      <p:tavLst>
                                        <p:tav tm="0">
                                          <p:val>
                                            <p:strVal val="ppt_w"/>
                                          </p:val>
                                        </p:tav>
                                        <p:tav tm="100000">
                                          <p:val>
                                            <p:fltVal val="0"/>
                                          </p:val>
                                        </p:tav>
                                      </p:tavLst>
                                    </p:anim>
                                    <p:anim calcmode="lin" valueType="num">
                                      <p:cBhvr>
                                        <p:cTn id="7" dur="500"/>
                                        <p:tgtEl>
                                          <p:spTgt spid="73"/>
                                        </p:tgtEl>
                                        <p:attrNameLst>
                                          <p:attrName>ppt_h</p:attrName>
                                        </p:attrNameLst>
                                      </p:cBhvr>
                                      <p:tavLst>
                                        <p:tav tm="0">
                                          <p:val>
                                            <p:strVal val="ppt_h"/>
                                          </p:val>
                                        </p:tav>
                                        <p:tav tm="100000">
                                          <p:val>
                                            <p:fltVal val="0"/>
                                          </p:val>
                                        </p:tav>
                                      </p:tavLst>
                                    </p:anim>
                                    <p:animEffect transition="out" filter="fade">
                                      <p:cBhvr>
                                        <p:cTn id="8" dur="500"/>
                                        <p:tgtEl>
                                          <p:spTgt spid="73"/>
                                        </p:tgtEl>
                                      </p:cBhvr>
                                    </p:animEffect>
                                    <p:set>
                                      <p:cBhvr>
                                        <p:cTn id="9" dur="1" fill="hold">
                                          <p:stCondLst>
                                            <p:cond delay="499"/>
                                          </p:stCondLst>
                                        </p:cTn>
                                        <p:tgtEl>
                                          <p:spTgt spid="73"/>
                                        </p:tgtEl>
                                        <p:attrNameLst>
                                          <p:attrName>style.visibility</p:attrName>
                                        </p:attrNameLst>
                                      </p:cBhvr>
                                      <p:to>
                                        <p:strVal val="hidden"/>
                                      </p:to>
                                    </p:set>
                                  </p:childTnLst>
                                </p:cTn>
                              </p:par>
                              <p:par>
                                <p:cTn id="10" presetID="5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500"/>
                                        <p:tgtEl>
                                          <p:spTgt spid="21"/>
                                        </p:tgtEl>
                                        <p:attrNameLst>
                                          <p:attrName>ppt_w</p:attrName>
                                        </p:attrNameLst>
                                      </p:cBhvr>
                                      <p:tavLst>
                                        <p:tav tm="0">
                                          <p:val>
                                            <p:strVal val="ppt_w"/>
                                          </p:val>
                                        </p:tav>
                                        <p:tav tm="100000">
                                          <p:val>
                                            <p:fltVal val="0"/>
                                          </p:val>
                                        </p:tav>
                                      </p:tavLst>
                                    </p:anim>
                                    <p:anim calcmode="lin" valueType="num">
                                      <p:cBhvr>
                                        <p:cTn id="19" dur="500"/>
                                        <p:tgtEl>
                                          <p:spTgt spid="21"/>
                                        </p:tgtEl>
                                        <p:attrNameLst>
                                          <p:attrName>ppt_h</p:attrName>
                                        </p:attrNameLst>
                                      </p:cBhvr>
                                      <p:tavLst>
                                        <p:tav tm="0">
                                          <p:val>
                                            <p:strVal val="ppt_h"/>
                                          </p:val>
                                        </p:tav>
                                        <p:tav tm="100000">
                                          <p:val>
                                            <p:fltVal val="0"/>
                                          </p:val>
                                        </p:tav>
                                      </p:tavLst>
                                    </p:anim>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1" grpId="1"/>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24" name="Isaiah 1:18"/>
          <p:cNvSpPr txBox="1"/>
          <p:nvPr/>
        </p:nvSpPr>
        <p:spPr>
          <a:xfrm>
            <a:off x="365760" y="5852160"/>
            <a:ext cx="9355932" cy="378565"/>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a:t>
            </a:r>
            <a:r>
              <a:rPr lang="en-US" sz="2000" b="1" dirty="0" smtClean="0">
                <a:solidFill>
                  <a:srgbClr val="FFC000"/>
                </a:solidFill>
                <a:effectLst>
                  <a:outerShdw blurRad="38100" dist="38100" dir="2700000" algn="tl">
                    <a:srgbClr val="000000"/>
                  </a:outerShdw>
                </a:effectLst>
                <a:latin typeface="Arial Narrow" pitchFamily="34" charset="0"/>
              </a:rPr>
              <a:t>though your sins be as scarlet, they shall be as white as snow </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Isaiah 1:18</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23" name="Isaiah 1:6"/>
          <p:cNvSpPr txBox="1"/>
          <p:nvPr/>
        </p:nvSpPr>
        <p:spPr>
          <a:xfrm>
            <a:off x="365759" y="4754880"/>
            <a:ext cx="8761571" cy="951030"/>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“F</a:t>
            </a:r>
            <a:r>
              <a:rPr lang="en-US" sz="2000" b="1" dirty="0" err="1" smtClean="0">
                <a:solidFill>
                  <a:srgbClr val="FFC000"/>
                </a:solidFill>
                <a:effectLst>
                  <a:outerShdw blurRad="38100" dist="38100" dir="2700000" algn="tl">
                    <a:srgbClr val="000000"/>
                  </a:outerShdw>
                </a:effectLst>
                <a:latin typeface="Arial Narrow" pitchFamily="34" charset="0"/>
              </a:rPr>
              <a:t>rom</a:t>
            </a:r>
            <a:r>
              <a:rPr lang="en-US" sz="2000" b="1" dirty="0" smtClean="0">
                <a:solidFill>
                  <a:srgbClr val="FFC000"/>
                </a:solidFill>
                <a:effectLst>
                  <a:outerShdw blurRad="38100" dist="38100" dir="2700000" algn="tl">
                    <a:srgbClr val="000000"/>
                  </a:outerShdw>
                </a:effectLst>
                <a:latin typeface="Arial Narrow" pitchFamily="34" charset="0"/>
              </a:rPr>
              <a:t> the sole of the foot even unto the head </a:t>
            </a:r>
            <a:r>
              <a:rPr lang="en-US" sz="2000" b="1" i="1" dirty="0" smtClean="0">
                <a:solidFill>
                  <a:srgbClr val="FFC000"/>
                </a:solidFill>
                <a:effectLst>
                  <a:outerShdw blurRad="38100" dist="38100" dir="2700000" algn="tl">
                    <a:srgbClr val="000000"/>
                  </a:outerShdw>
                </a:effectLst>
                <a:latin typeface="Arial Narrow" pitchFamily="34" charset="0"/>
              </a:rPr>
              <a:t>there is no soundness in it; but wounds, and bruises, and </a:t>
            </a:r>
            <a:r>
              <a:rPr lang="en-US" sz="2000" b="1" i="1" dirty="0" err="1" smtClean="0">
                <a:solidFill>
                  <a:srgbClr val="FFC000"/>
                </a:solidFill>
                <a:effectLst>
                  <a:outerShdw blurRad="38100" dist="38100" dir="2700000" algn="tl">
                    <a:srgbClr val="000000"/>
                  </a:outerShdw>
                </a:effectLst>
                <a:latin typeface="Arial Narrow" pitchFamily="34" charset="0"/>
              </a:rPr>
              <a:t>putrifying</a:t>
            </a:r>
            <a:r>
              <a:rPr lang="en-US" sz="2000" b="1" i="1" dirty="0" smtClean="0">
                <a:solidFill>
                  <a:srgbClr val="FFC000"/>
                </a:solidFill>
                <a:effectLst>
                  <a:outerShdw blurRad="38100" dist="38100" dir="2700000" algn="tl">
                    <a:srgbClr val="000000"/>
                  </a:outerShdw>
                </a:effectLst>
                <a:latin typeface="Arial Narrow" pitchFamily="34" charset="0"/>
              </a:rPr>
              <a:t> sores: they have not been closed, neither bound up, neither mollified with ointment.</a:t>
            </a:r>
            <a:r>
              <a:rPr lang="en-GB" sz="2000" b="1" dirty="0" smtClean="0">
                <a:solidFill>
                  <a:srgbClr val="FFC000"/>
                </a:solidFill>
                <a:effectLst>
                  <a:outerShdw blurRad="38100" dist="38100" dir="2700000" algn="tl">
                    <a:srgbClr val="000000"/>
                  </a:outerShdw>
                </a:effectLst>
                <a:latin typeface="Arial Narrow" pitchFamily="34" charset="0"/>
              </a:rPr>
              <a:t>”  </a:t>
            </a:r>
            <a:r>
              <a:rPr lang="en-GB" sz="2000" b="1" dirty="0" smtClean="0">
                <a:solidFill>
                  <a:schemeClr val="bg1"/>
                </a:solidFill>
                <a:effectLst>
                  <a:outerShdw blurRad="38100" dist="38100" dir="2700000" algn="tl">
                    <a:srgbClr val="000000"/>
                  </a:outerShdw>
                </a:effectLst>
                <a:latin typeface="Arial Narrow" pitchFamily="34" charset="0"/>
              </a:rPr>
              <a:t>Isaiah 1:6</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21" name="No. 2"/>
          <p:cNvSpPr txBox="1"/>
          <p:nvPr/>
        </p:nvSpPr>
        <p:spPr>
          <a:xfrm>
            <a:off x="364331" y="3108960"/>
            <a:ext cx="365760" cy="365760"/>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grpSp>
        <p:nvGrpSpPr>
          <p:cNvPr id="26" name="Header Group"/>
          <p:cNvGrpSpPr/>
          <p:nvPr/>
        </p:nvGrpSpPr>
        <p:grpSpPr>
          <a:xfrm>
            <a:off x="0" y="63419"/>
            <a:ext cx="10208371" cy="4487537"/>
            <a:chOff x="0" y="63419"/>
            <a:chExt cx="10208371" cy="4487537"/>
          </a:xfrm>
        </p:grpSpPr>
        <p:grpSp>
          <p:nvGrpSpPr>
            <p:cNvPr id="27" name="Image Group"/>
            <p:cNvGrpSpPr/>
            <p:nvPr/>
          </p:nvGrpSpPr>
          <p:grpSpPr>
            <a:xfrm>
              <a:off x="4950571" y="63419"/>
              <a:ext cx="5257800" cy="4487537"/>
              <a:chOff x="5774531" y="2478087"/>
              <a:chExt cx="5257800" cy="4487537"/>
            </a:xfrm>
          </p:grpSpPr>
          <p:pic>
            <p:nvPicPr>
              <p:cNvPr id="31"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32"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8"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9"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30"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9" name="Narrative"/>
          <p:cNvSpPr txBox="1"/>
          <p:nvPr/>
        </p:nvSpPr>
        <p:spPr>
          <a:xfrm>
            <a:off x="364331" y="3657600"/>
            <a:ext cx="5486400" cy="951030"/>
          </a:xfrm>
          <a:prstGeom prst="rect">
            <a:avLst/>
          </a:prstGeom>
          <a:noFill/>
        </p:spPr>
        <p:txBody>
          <a:bodyPr wrap="square" rtlCol="0">
            <a:spAutoFit/>
          </a:bodyPr>
          <a:lstStyle/>
          <a:p>
            <a:r>
              <a:rPr lang="en-US" sz="2000" dirty="0" smtClean="0">
                <a:solidFill>
                  <a:schemeClr val="bg1"/>
                </a:solidFill>
              </a:rPr>
              <a:t>Literally, to seal or close up. Israel’s sins were as a running sores, yet God will one day stop the issue of sinfulness.</a:t>
            </a:r>
            <a:endParaRPr lang="en-US" sz="2000" dirty="0">
              <a:solidFill>
                <a:schemeClr val="bg1"/>
              </a:solidFill>
            </a:endParaRPr>
          </a:p>
        </p:txBody>
      </p:sp>
      <p:sp>
        <p:nvSpPr>
          <p:cNvPr id="22" name="&quot;...to make an end of sins...&quot;"/>
          <p:cNvSpPr txBox="1"/>
          <p:nvPr/>
        </p:nvSpPr>
        <p:spPr>
          <a:xfrm>
            <a:off x="914400" y="3108960"/>
            <a:ext cx="3686651" cy="378565"/>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dirty="0" smtClean="0">
                <a:solidFill>
                  <a:srgbClr val="92D050"/>
                </a:solidFill>
              </a:rPr>
              <a:t> </a:t>
            </a:r>
            <a:r>
              <a:rPr lang="en-US" sz="2000" b="1" dirty="0" smtClean="0">
                <a:solidFill>
                  <a:srgbClr val="92D050"/>
                </a:solidFill>
                <a:effectLst>
                  <a:outerShdw blurRad="38100" dist="38100" dir="2700000" algn="tl">
                    <a:srgbClr val="000000"/>
                  </a:outerShdw>
                </a:effectLst>
                <a:latin typeface="Arial Narrow" pitchFamily="34" charset="0"/>
              </a:rPr>
              <a:t>to make an end of sins</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7"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2">
                <a:lumMod val="75000"/>
              </a:schemeClr>
            </a:gs>
            <a:gs pos="100000">
              <a:schemeClr val="accent1">
                <a:lumMod val="75000"/>
              </a:schemeClr>
            </a:gs>
            <a:gs pos="100000">
              <a:schemeClr val="bg1"/>
            </a:gs>
          </a:gsLst>
          <a:lin ang="10800000" scaled="0"/>
        </a:gradFill>
        <a:effectLst/>
      </p:bgPr>
    </p:bg>
    <p:spTree>
      <p:nvGrpSpPr>
        <p:cNvPr id="1" name=""/>
        <p:cNvGrpSpPr/>
        <p:nvPr/>
      </p:nvGrpSpPr>
      <p:grpSpPr>
        <a:xfrm>
          <a:off x="0" y="0"/>
          <a:ext cx="0" cy="0"/>
          <a:chOff x="0" y="0"/>
          <a:chExt cx="0" cy="0"/>
        </a:xfrm>
      </p:grpSpPr>
      <p:sp>
        <p:nvSpPr>
          <p:cNvPr id="22" name="Jeremiah 32:37, 39"/>
          <p:cNvSpPr/>
          <p:nvPr/>
        </p:nvSpPr>
        <p:spPr>
          <a:xfrm>
            <a:off x="457200" y="4754880"/>
            <a:ext cx="8761571" cy="1237262"/>
          </a:xfrm>
          <a:prstGeom prst="rect">
            <a:avLst/>
          </a:prstGeom>
        </p:spPr>
        <p:txBody>
          <a:bodyPr wrap="square">
            <a:spAutoFit/>
          </a:bodyPr>
          <a:lstStyle/>
          <a:p>
            <a:r>
              <a:rPr lang="en-US" sz="2000" b="1" dirty="0" smtClean="0">
                <a:solidFill>
                  <a:schemeClr val="bg1"/>
                </a:solidFill>
                <a:effectLst>
                  <a:outerShdw blurRad="38100" dist="38100" dir="2700000" algn="tl">
                    <a:srgbClr val="000000"/>
                  </a:outerShdw>
                </a:effectLst>
                <a:latin typeface="Arial Narrow" pitchFamily="34" charset="0"/>
              </a:rPr>
              <a:t>37</a:t>
            </a:r>
            <a:r>
              <a:rPr lang="en-US" sz="2000" b="1" dirty="0" smtClean="0">
                <a:solidFill>
                  <a:srgbClr val="FFC000"/>
                </a:solidFill>
                <a:effectLst>
                  <a:outerShdw blurRad="38100" dist="38100" dir="2700000" algn="tl">
                    <a:srgbClr val="000000"/>
                  </a:outerShdw>
                </a:effectLst>
                <a:latin typeface="Arial Narrow" pitchFamily="34" charset="0"/>
              </a:rPr>
              <a:t>  “Behold, I will gather them out of all countries, whither I have driven them in mine anger, and in my fury, and in great wrath; and I will bring them again unto this place, and I will cause them to dwell safely:   </a:t>
            </a:r>
            <a:r>
              <a:rPr lang="en-US" sz="2000" b="1" dirty="0" smtClean="0">
                <a:solidFill>
                  <a:schemeClr val="bg1"/>
                </a:solidFill>
                <a:effectLst>
                  <a:outerShdw blurRad="38100" dist="38100" dir="2700000" algn="tl">
                    <a:srgbClr val="000000"/>
                  </a:outerShdw>
                </a:effectLst>
                <a:latin typeface="Arial Narrow" pitchFamily="34" charset="0"/>
              </a:rPr>
              <a:t>38</a:t>
            </a:r>
            <a:r>
              <a:rPr lang="en-US" sz="2000" b="1" dirty="0" smtClean="0">
                <a:solidFill>
                  <a:srgbClr val="FFC000"/>
                </a:solidFill>
                <a:effectLst>
                  <a:outerShdw blurRad="38100" dist="38100" dir="2700000" algn="tl">
                    <a:srgbClr val="000000"/>
                  </a:outerShdw>
                </a:effectLst>
                <a:latin typeface="Arial Narrow" pitchFamily="34" charset="0"/>
              </a:rPr>
              <a:t>  And they shall be my people, and I will be their God.”  </a:t>
            </a:r>
            <a:r>
              <a:rPr lang="en-US" sz="2000" b="1" dirty="0" smtClean="0">
                <a:solidFill>
                  <a:schemeClr val="bg1"/>
                </a:solidFill>
                <a:effectLst>
                  <a:outerShdw blurRad="38100" dist="38100" dir="2700000" algn="tl">
                    <a:srgbClr val="000000"/>
                  </a:outerShdw>
                </a:effectLst>
                <a:latin typeface="Arial Narrow" pitchFamily="34" charset="0"/>
              </a:rPr>
              <a:t>Jeremiah 32:37, 39  (see: vs. 37-42)</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21" name="Romans 11:25-27"/>
          <p:cNvSpPr/>
          <p:nvPr/>
        </p:nvSpPr>
        <p:spPr>
          <a:xfrm>
            <a:off x="457200" y="4754880"/>
            <a:ext cx="9142571" cy="1523494"/>
          </a:xfrm>
          <a:prstGeom prst="rect">
            <a:avLst/>
          </a:prstGeom>
        </p:spPr>
        <p:txBody>
          <a:bodyPr wrap="square">
            <a:spAutoFit/>
          </a:bodyPr>
          <a:lstStyle/>
          <a:p>
            <a:r>
              <a:rPr lang="en-US" sz="2000" b="1" dirty="0" smtClean="0">
                <a:solidFill>
                  <a:schemeClr val="bg1"/>
                </a:solidFill>
                <a:effectLst>
                  <a:outerShdw blurRad="38100" dist="38100" dir="2700000" algn="tl">
                    <a:srgbClr val="000000"/>
                  </a:outerShdw>
                </a:effectLst>
                <a:latin typeface="Arial Narrow" pitchFamily="34" charset="0"/>
              </a:rPr>
              <a:t>25</a:t>
            </a:r>
            <a:r>
              <a:rPr lang="en-US" sz="2000" b="1" dirty="0" smtClean="0">
                <a:solidFill>
                  <a:srgbClr val="FFC000"/>
                </a:solidFill>
                <a:effectLst>
                  <a:outerShdw blurRad="38100" dist="38100" dir="2700000" algn="tl">
                    <a:srgbClr val="000000"/>
                  </a:outerShdw>
                </a:effectLst>
                <a:latin typeface="Arial Narrow" pitchFamily="34" charset="0"/>
              </a:rPr>
              <a:t>  “For I would not, brethren, that ye should be ignorant of this mystery, lest ye should be wise in your own conceits; that blindness in part is happened to Israel, until the </a:t>
            </a:r>
            <a:r>
              <a:rPr lang="en-US" sz="2000" b="1" dirty="0" err="1" smtClean="0">
                <a:solidFill>
                  <a:srgbClr val="FFC000"/>
                </a:solidFill>
                <a:effectLst>
                  <a:outerShdw blurRad="38100" dist="38100" dir="2700000" algn="tl">
                    <a:srgbClr val="000000"/>
                  </a:outerShdw>
                </a:effectLst>
                <a:latin typeface="Arial Narrow" pitchFamily="34" charset="0"/>
              </a:rPr>
              <a:t>fulness</a:t>
            </a:r>
            <a:r>
              <a:rPr lang="en-US" sz="2000" b="1" dirty="0" smtClean="0">
                <a:solidFill>
                  <a:srgbClr val="FFC000"/>
                </a:solidFill>
                <a:effectLst>
                  <a:outerShdw blurRad="38100" dist="38100" dir="2700000" algn="tl">
                    <a:srgbClr val="000000"/>
                  </a:outerShdw>
                </a:effectLst>
                <a:latin typeface="Arial Narrow" pitchFamily="34" charset="0"/>
              </a:rPr>
              <a:t> of the Gentiles be come in.   </a:t>
            </a:r>
            <a:r>
              <a:rPr lang="en-US" sz="2000" b="1" dirty="0" smtClean="0">
                <a:solidFill>
                  <a:schemeClr val="bg1"/>
                </a:solidFill>
                <a:effectLst>
                  <a:outerShdw blurRad="38100" dist="38100" dir="2700000" algn="tl">
                    <a:srgbClr val="000000"/>
                  </a:outerShdw>
                </a:effectLst>
                <a:latin typeface="Arial Narrow" pitchFamily="34" charset="0"/>
              </a:rPr>
              <a:t>26</a:t>
            </a:r>
            <a:r>
              <a:rPr lang="en-US" sz="2000" b="1" dirty="0" smtClean="0">
                <a:solidFill>
                  <a:srgbClr val="FFC000"/>
                </a:solidFill>
                <a:effectLst>
                  <a:outerShdw blurRad="38100" dist="38100" dir="2700000" algn="tl">
                    <a:srgbClr val="000000"/>
                  </a:outerShdw>
                </a:effectLst>
                <a:latin typeface="Arial Narrow" pitchFamily="34" charset="0"/>
              </a:rPr>
              <a:t>  And so all Israel shall be saved: as it is written, There shall come out of </a:t>
            </a:r>
            <a:r>
              <a:rPr lang="en-US" sz="2000" b="1" dirty="0" err="1" smtClean="0">
                <a:solidFill>
                  <a:srgbClr val="FFC000"/>
                </a:solidFill>
                <a:effectLst>
                  <a:outerShdw blurRad="38100" dist="38100" dir="2700000" algn="tl">
                    <a:srgbClr val="000000"/>
                  </a:outerShdw>
                </a:effectLst>
                <a:latin typeface="Arial Narrow" pitchFamily="34" charset="0"/>
              </a:rPr>
              <a:t>Sion</a:t>
            </a:r>
            <a:r>
              <a:rPr lang="en-US" sz="2000" b="1" dirty="0" smtClean="0">
                <a:solidFill>
                  <a:srgbClr val="FFC000"/>
                </a:solidFill>
                <a:effectLst>
                  <a:outerShdw blurRad="38100" dist="38100" dir="2700000" algn="tl">
                    <a:srgbClr val="000000"/>
                  </a:outerShdw>
                </a:effectLst>
                <a:latin typeface="Arial Narrow" pitchFamily="34" charset="0"/>
              </a:rPr>
              <a:t> the Deliverer, and shall turn away ungodliness from Jacob:   </a:t>
            </a:r>
            <a:r>
              <a:rPr lang="en-US" sz="2000" b="1" dirty="0" smtClean="0">
                <a:solidFill>
                  <a:schemeClr val="bg1"/>
                </a:solidFill>
                <a:effectLst>
                  <a:outerShdw blurRad="38100" dist="38100" dir="2700000" algn="tl">
                    <a:srgbClr val="000000"/>
                  </a:outerShdw>
                </a:effectLst>
                <a:latin typeface="Arial Narrow" pitchFamily="34" charset="0"/>
              </a:rPr>
              <a:t>27</a:t>
            </a:r>
            <a:r>
              <a:rPr lang="en-US" sz="2000" b="1" dirty="0" smtClean="0">
                <a:solidFill>
                  <a:srgbClr val="FFC000"/>
                </a:solidFill>
                <a:effectLst>
                  <a:outerShdw blurRad="38100" dist="38100" dir="2700000" algn="tl">
                    <a:srgbClr val="000000"/>
                  </a:outerShdw>
                </a:effectLst>
                <a:latin typeface="Arial Narrow" pitchFamily="34" charset="0"/>
              </a:rPr>
              <a:t>  For this </a:t>
            </a:r>
            <a:r>
              <a:rPr lang="en-US" sz="2000" b="1" i="1" dirty="0" smtClean="0">
                <a:solidFill>
                  <a:srgbClr val="FFC000"/>
                </a:solidFill>
                <a:effectLst>
                  <a:outerShdw blurRad="38100" dist="38100" dir="2700000" algn="tl">
                    <a:srgbClr val="000000"/>
                  </a:outerShdw>
                </a:effectLst>
                <a:latin typeface="Arial Narrow" pitchFamily="34" charset="0"/>
              </a:rPr>
              <a:t>is my covenant unto them, when I shall take away their sins.”  </a:t>
            </a:r>
            <a:r>
              <a:rPr lang="en-US" sz="2000" b="1" dirty="0" smtClean="0">
                <a:solidFill>
                  <a:schemeClr val="bg1"/>
                </a:solidFill>
                <a:effectLst>
                  <a:outerShdw blurRad="38100" dist="38100" dir="2700000" algn="tl">
                    <a:srgbClr val="000000"/>
                  </a:outerShdw>
                </a:effectLst>
                <a:latin typeface="Arial Narrow" pitchFamily="34" charset="0"/>
              </a:rPr>
              <a:t>Romans 11:25-27</a:t>
            </a:r>
            <a:endParaRPr lang="en-US" sz="2000" b="1" dirty="0">
              <a:solidFill>
                <a:schemeClr val="bg1"/>
              </a:solidFill>
              <a:effectLst>
                <a:outerShdw blurRad="38100" dist="38100" dir="2700000" algn="tl">
                  <a:srgbClr val="000000"/>
                </a:outerShdw>
              </a:effectLst>
              <a:latin typeface="Arial Narrow" pitchFamily="34" charset="0"/>
            </a:endParaRPr>
          </a:p>
        </p:txBody>
      </p:sp>
      <p:sp>
        <p:nvSpPr>
          <p:cNvPr id="20" name="No. 3"/>
          <p:cNvSpPr txBox="1"/>
          <p:nvPr/>
        </p:nvSpPr>
        <p:spPr>
          <a:xfrm>
            <a:off x="365760" y="3108960"/>
            <a:ext cx="365760" cy="365760"/>
          </a:xfrm>
          <a:prstGeom prst="rect">
            <a:avLst/>
          </a:prstGeom>
          <a:solidFill>
            <a:schemeClr val="accent2">
              <a:lumMod val="60000"/>
              <a:lumOff val="40000"/>
            </a:schemeClr>
          </a:solidFill>
        </p:spPr>
        <p:txBody>
          <a:bodyPr wrap="square" rtlCol="0">
            <a:prstTxWarp prst="textPlain">
              <a:avLst/>
            </a:prstTxWarp>
            <a:spAutoFit/>
          </a:bodyPr>
          <a:lstStyle/>
          <a:p>
            <a:r>
              <a:rPr lang="en-US" dirty="0" smtClean="0">
                <a:sym typeface="Wingdings"/>
              </a:rPr>
              <a:t></a:t>
            </a:r>
            <a:endParaRPr lang="en-US" dirty="0"/>
          </a:p>
        </p:txBody>
      </p:sp>
      <p:grpSp>
        <p:nvGrpSpPr>
          <p:cNvPr id="25" name="Header Group"/>
          <p:cNvGrpSpPr/>
          <p:nvPr/>
        </p:nvGrpSpPr>
        <p:grpSpPr>
          <a:xfrm>
            <a:off x="0" y="63419"/>
            <a:ext cx="10208371" cy="4487537"/>
            <a:chOff x="0" y="63419"/>
            <a:chExt cx="10208371" cy="4487537"/>
          </a:xfrm>
        </p:grpSpPr>
        <p:grpSp>
          <p:nvGrpSpPr>
            <p:cNvPr id="26" name="Image Group"/>
            <p:cNvGrpSpPr/>
            <p:nvPr/>
          </p:nvGrpSpPr>
          <p:grpSpPr>
            <a:xfrm>
              <a:off x="4950571" y="63419"/>
              <a:ext cx="5257800" cy="4487537"/>
              <a:chOff x="5774531" y="2478087"/>
              <a:chExt cx="5257800" cy="4487537"/>
            </a:xfrm>
          </p:grpSpPr>
          <p:pic>
            <p:nvPicPr>
              <p:cNvPr id="30" name="Clock" descr="PropheticClock-02.png"/>
              <p:cNvPicPr>
                <a:picLocks noChangeAspect="1"/>
              </p:cNvPicPr>
              <p:nvPr/>
            </p:nvPicPr>
            <p:blipFill>
              <a:blip r:embed="rId3" cstate="print"/>
              <a:stretch>
                <a:fillRect/>
              </a:stretch>
            </p:blipFill>
            <p:spPr>
              <a:xfrm>
                <a:off x="5926931" y="2478087"/>
                <a:ext cx="3793332" cy="4487537"/>
              </a:xfrm>
              <a:prstGeom prst="rect">
                <a:avLst/>
              </a:prstGeom>
              <a:effectLst>
                <a:softEdge rad="635000"/>
              </a:effectLst>
            </p:spPr>
          </p:pic>
          <p:pic>
            <p:nvPicPr>
              <p:cNvPr id="31" name="Dome of the Rock" descr="DomeRock-01.png"/>
              <p:cNvPicPr>
                <a:picLocks noChangeAspect="1"/>
              </p:cNvPicPr>
              <p:nvPr/>
            </p:nvPicPr>
            <p:blipFill>
              <a:blip r:embed="rId4" cstate="print"/>
              <a:stretch>
                <a:fillRect/>
              </a:stretch>
            </p:blipFill>
            <p:spPr>
              <a:xfrm>
                <a:off x="5774531" y="3312016"/>
                <a:ext cx="5257800" cy="3168160"/>
              </a:xfrm>
              <a:prstGeom prst="rect">
                <a:avLst/>
              </a:prstGeom>
              <a:effectLst>
                <a:softEdge rad="635000"/>
              </a:effectLst>
            </p:spPr>
          </p:pic>
        </p:grpSp>
        <p:sp>
          <p:nvSpPr>
            <p:cNvPr id="27" name="Title"/>
            <p:cNvSpPr txBox="1"/>
            <p:nvPr/>
          </p:nvSpPr>
          <p:spPr>
            <a:xfrm>
              <a:off x="440531" y="914400"/>
              <a:ext cx="5486400" cy="730968"/>
            </a:xfrm>
            <a:prstGeom prst="rect">
              <a:avLst/>
            </a:prstGeom>
            <a:noFill/>
          </p:spPr>
          <p:txBody>
            <a:bodyPr wrap="square" rtlCol="0">
              <a:prstTxWarp prst="textPlain">
                <a:avLst/>
              </a:prstTxWarp>
              <a:spAutoFit/>
              <a:scene3d>
                <a:camera prst="orthographicFront"/>
                <a:lightRig rig="brightRoom" dir="t"/>
              </a:scene3d>
              <a:sp3d extrusionH="88900" contourW="6350" prstMaterial="plastic">
                <a:bevelT w="88900" h="88900"/>
                <a:bevelB w="88900" h="88900"/>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Israel: God’s clock</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8" name="Horz. Line"/>
            <p:cNvCxnSpPr/>
            <p:nvPr/>
          </p:nvCxnSpPr>
          <p:spPr>
            <a:xfrm>
              <a:off x="0" y="420687"/>
              <a:ext cx="5943600" cy="0"/>
            </a:xfrm>
            <a:prstGeom prst="line">
              <a:avLst/>
            </a:prstGeom>
          </p:spPr>
          <p:style>
            <a:lnRef idx="2">
              <a:schemeClr val="accent4"/>
            </a:lnRef>
            <a:fillRef idx="0">
              <a:schemeClr val="accent4"/>
            </a:fillRef>
            <a:effectRef idx="1">
              <a:schemeClr val="accent4"/>
            </a:effectRef>
            <a:fontRef idx="minor">
              <a:schemeClr val="tx1"/>
            </a:fontRef>
          </p:style>
        </p:cxnSp>
        <p:sp>
          <p:nvSpPr>
            <p:cNvPr id="29" name="Header Title"/>
            <p:cNvSpPr txBox="1"/>
            <p:nvPr/>
          </p:nvSpPr>
          <p:spPr>
            <a:xfrm>
              <a:off x="135731" y="91440"/>
              <a:ext cx="2133600" cy="349968"/>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outerShdw>
                  </a:effectLst>
                  <a:latin typeface="Arial Narrow" pitchFamily="34" charset="0"/>
                </a:rPr>
                <a:t>Daniel’s 70 Weeks</a:t>
              </a:r>
              <a:endParaRPr lang="en-US" b="1" dirty="0">
                <a:solidFill>
                  <a:schemeClr val="bg1"/>
                </a:solidFill>
                <a:effectLst>
                  <a:outerShdw blurRad="38100" dist="38100" dir="2700000" algn="tl">
                    <a:srgbClr val="000000"/>
                  </a:outerShdw>
                </a:effectLst>
                <a:latin typeface="Arial Narrow" pitchFamily="34" charset="0"/>
              </a:endParaRPr>
            </a:p>
          </p:txBody>
        </p:sp>
      </p:grpSp>
      <p:sp>
        <p:nvSpPr>
          <p:cNvPr id="19" name="Narrative"/>
          <p:cNvSpPr txBox="1"/>
          <p:nvPr/>
        </p:nvSpPr>
        <p:spPr>
          <a:xfrm>
            <a:off x="364331" y="3657600"/>
            <a:ext cx="5486400" cy="951030"/>
          </a:xfrm>
          <a:prstGeom prst="rect">
            <a:avLst/>
          </a:prstGeom>
          <a:noFill/>
        </p:spPr>
        <p:txBody>
          <a:bodyPr wrap="square" rtlCol="0">
            <a:spAutoFit/>
          </a:bodyPr>
          <a:lstStyle/>
          <a:p>
            <a:r>
              <a:rPr lang="en-US" sz="2000" dirty="0" smtClean="0">
                <a:solidFill>
                  <a:schemeClr val="bg1"/>
                </a:solidFill>
              </a:rPr>
              <a:t>That is, to make atonement for sin. God sees in Israel’s future a restored relationship with Himself.</a:t>
            </a:r>
            <a:endParaRPr lang="en-US" sz="2000" dirty="0">
              <a:solidFill>
                <a:schemeClr val="bg1"/>
              </a:solidFill>
            </a:endParaRPr>
          </a:p>
        </p:txBody>
      </p:sp>
      <p:sp>
        <p:nvSpPr>
          <p:cNvPr id="74" name="&quot;to make reconciliation...&quot;"/>
          <p:cNvSpPr txBox="1"/>
          <p:nvPr/>
        </p:nvSpPr>
        <p:spPr>
          <a:xfrm>
            <a:off x="914400" y="3108960"/>
            <a:ext cx="4419600" cy="378565"/>
          </a:xfrm>
          <a:prstGeom prst="rect">
            <a:avLst/>
          </a:prstGeom>
          <a:noFill/>
        </p:spPr>
        <p:txBody>
          <a:bodyPr wrap="square" rtlCol="0">
            <a:spAutoFit/>
          </a:bodyPr>
          <a:lstStyle/>
          <a:p>
            <a:r>
              <a:rPr lang="en-GB" sz="2000" b="1" dirty="0" smtClean="0">
                <a:solidFill>
                  <a:srgbClr val="92D050"/>
                </a:solidFill>
                <a:effectLst>
                  <a:outerShdw blurRad="38100" dist="38100" dir="2700000" algn="tl">
                    <a:srgbClr val="000000"/>
                  </a:outerShdw>
                </a:effectLst>
                <a:latin typeface="Arial Narrow" pitchFamily="34" charset="0"/>
              </a:rPr>
              <a:t>“…</a:t>
            </a:r>
            <a:r>
              <a:rPr lang="en-US" sz="2000" dirty="0" smtClean="0">
                <a:solidFill>
                  <a:srgbClr val="92D050"/>
                </a:solidFill>
              </a:rPr>
              <a:t> </a:t>
            </a:r>
            <a:r>
              <a:rPr lang="en-US" sz="2000" b="1" dirty="0" smtClean="0">
                <a:solidFill>
                  <a:srgbClr val="92D050"/>
                </a:solidFill>
                <a:effectLst>
                  <a:outerShdw blurRad="38100" dist="38100" dir="2700000" algn="tl">
                    <a:srgbClr val="000000"/>
                  </a:outerShdw>
                </a:effectLst>
                <a:latin typeface="Arial Narrow" pitchFamily="34" charset="0"/>
              </a:rPr>
              <a:t>to make reconciliation for iniquity</a:t>
            </a:r>
            <a:r>
              <a:rPr lang="en-GB" sz="2000" b="1" dirty="0" smtClean="0">
                <a:solidFill>
                  <a:srgbClr val="92D050"/>
                </a:solidFill>
                <a:effectLst>
                  <a:outerShdw blurRad="38100" dist="38100" dir="2700000" algn="tl">
                    <a:srgbClr val="000000"/>
                  </a:outerShdw>
                </a:effectLst>
                <a:latin typeface="Arial Narrow" pitchFamily="34" charset="0"/>
              </a:rPr>
              <a:t>…”</a:t>
            </a:r>
            <a:endParaRPr lang="en-US" sz="2000" b="1" dirty="0">
              <a:solidFill>
                <a:srgbClr val="92D050"/>
              </a:solidFill>
              <a:effectLst>
                <a:outerShdw blurRad="38100" dist="38100" dir="2700000" algn="tl">
                  <a:srgbClr val="000000"/>
                </a:outerShdw>
              </a:effectLst>
              <a:latin typeface="Arial Narrow" pitchFamily="34" charset="0"/>
            </a:endParaRPr>
          </a:p>
        </p:txBody>
      </p:sp>
      <p:sp>
        <p:nvSpPr>
          <p:cNvPr id="18" name="&quot;Seventy weeks...&quot;"/>
          <p:cNvSpPr txBox="1"/>
          <p:nvPr/>
        </p:nvSpPr>
        <p:spPr>
          <a:xfrm>
            <a:off x="182880" y="2173287"/>
            <a:ext cx="8944451" cy="664797"/>
          </a:xfrm>
          <a:prstGeom prst="rect">
            <a:avLst/>
          </a:prstGeom>
          <a:noFill/>
        </p:spPr>
        <p:txBody>
          <a:bodyPr wrap="square" rtlCol="0">
            <a:spAutoFit/>
          </a:bodyPr>
          <a:lstStyle/>
          <a:p>
            <a:r>
              <a:rPr lang="en-GB" sz="2000" b="1" dirty="0" smtClean="0">
                <a:solidFill>
                  <a:srgbClr val="FFC000"/>
                </a:solidFill>
                <a:effectLst>
                  <a:outerShdw blurRad="38100" dist="38100" dir="2700000" algn="tl">
                    <a:srgbClr val="000000"/>
                  </a:outerShdw>
                </a:effectLst>
                <a:latin typeface="Arial Narrow" pitchFamily="34" charset="0"/>
              </a:rPr>
              <a:t>“Seventy weeks [sevens] are determined [sectioned off] upon </a:t>
            </a:r>
            <a:r>
              <a:rPr lang="en-GB" sz="2000" b="1" dirty="0" smtClean="0">
                <a:solidFill>
                  <a:srgbClr val="C00000"/>
                </a:solidFill>
                <a:effectLst>
                  <a:outerShdw blurRad="38100" dist="38100" dir="2700000" algn="tl">
                    <a:srgbClr val="000000"/>
                  </a:outerShdw>
                </a:effectLst>
                <a:latin typeface="Arial Narrow" pitchFamily="34" charset="0"/>
              </a:rPr>
              <a:t>thy people </a:t>
            </a:r>
            <a:r>
              <a:rPr lang="en-US" sz="2000" b="1" dirty="0" smtClean="0">
                <a:solidFill>
                  <a:srgbClr val="FFC000"/>
                </a:solidFill>
                <a:effectLst>
                  <a:outerShdw blurRad="38100" dist="38100" dir="2700000" algn="tl">
                    <a:srgbClr val="000000"/>
                  </a:outerShdw>
                </a:effectLst>
                <a:latin typeface="Arial Narrow" pitchFamily="34" charset="0"/>
              </a:rPr>
              <a:t>and upon </a:t>
            </a:r>
            <a:r>
              <a:rPr lang="en-US" sz="2000" b="1" dirty="0" smtClean="0">
                <a:solidFill>
                  <a:srgbClr val="C00000"/>
                </a:solidFill>
                <a:effectLst>
                  <a:outerShdw blurRad="38100" dist="38100" dir="2700000" algn="tl">
                    <a:srgbClr val="000000"/>
                  </a:outerShdw>
                </a:effectLst>
                <a:latin typeface="Arial Narrow" pitchFamily="34" charset="0"/>
              </a:rPr>
              <a:t>thy holy city</a:t>
            </a:r>
            <a:r>
              <a:rPr lang="en-GB" sz="2000" b="1" dirty="0" smtClean="0">
                <a:solidFill>
                  <a:srgbClr val="FFC000"/>
                </a:solidFill>
                <a:effectLst>
                  <a:outerShdw blurRad="38100" dist="38100" dir="2700000" algn="tl">
                    <a:srgbClr val="000000"/>
                  </a:outerShdw>
                </a:effectLst>
                <a:latin typeface="Arial Narrow" pitchFamily="34" charset="0"/>
              </a:rPr>
              <a:t>…”</a:t>
            </a:r>
            <a:endParaRPr lang="en-US" sz="2000" b="1" dirty="0">
              <a:solidFill>
                <a:srgbClr val="FFC000"/>
              </a:solidFill>
              <a:effectLst>
                <a:outerShdw blurRad="38100" dist="38100" dir="2700000" algn="tl">
                  <a:srgbClr val="000000"/>
                </a:outerShdw>
              </a:effectLst>
              <a:latin typeface="Arial Narrow" pitchFamily="34" charset="0"/>
            </a:endParaRPr>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21"/>
                                        </p:tgtEl>
                                        <p:attrNameLst>
                                          <p:attrName>ppt_w</p:attrName>
                                        </p:attrNameLst>
                                      </p:cBhvr>
                                      <p:tavLst>
                                        <p:tav tm="0">
                                          <p:val>
                                            <p:strVal val="ppt_w"/>
                                          </p:val>
                                        </p:tav>
                                        <p:tav tm="100000">
                                          <p:val>
                                            <p:fltVal val="0"/>
                                          </p:val>
                                        </p:tav>
                                      </p:tavLst>
                                    </p:anim>
                                    <p:anim calcmode="lin" valueType="num">
                                      <p:cBhvr>
                                        <p:cTn id="7" dur="500"/>
                                        <p:tgtEl>
                                          <p:spTgt spid="21"/>
                                        </p:tgtEl>
                                        <p:attrNameLst>
                                          <p:attrName>ppt_h</p:attrName>
                                        </p:attrNameLst>
                                      </p:cBhvr>
                                      <p:tavLst>
                                        <p:tav tm="0">
                                          <p:val>
                                            <p:strVal val="ppt_h"/>
                                          </p:val>
                                        </p:tav>
                                        <p:tav tm="100000">
                                          <p:val>
                                            <p:fltVal val="0"/>
                                          </p:val>
                                        </p:tav>
                                      </p:tavLst>
                                    </p:anim>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25148</TotalTime>
  <Words>2708</Words>
  <Application>Microsoft Office PowerPoint</Application>
  <PresentationFormat>Custom</PresentationFormat>
  <Paragraphs>221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Daniel's 70 Weeks</dc:title>
  <dc:subject>The Last Days</dc:subject>
  <dc:creator>Mike Maney</dc:creator>
  <cp:lastModifiedBy>Mike</cp:lastModifiedBy>
  <cp:revision>1320</cp:revision>
  <dcterms:modified xsi:type="dcterms:W3CDTF">2016-05-17T19:20:17Z</dcterms:modified>
</cp:coreProperties>
</file>