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7" r:id="rId1"/>
    <p:sldMasterId id="2147483855" r:id="rId2"/>
  </p:sldMasterIdLst>
  <p:notesMasterIdLst>
    <p:notesMasterId r:id="rId83"/>
  </p:notesMasterIdLst>
  <p:sldIdLst>
    <p:sldId id="346" r:id="rId3"/>
    <p:sldId id="295" r:id="rId4"/>
    <p:sldId id="313" r:id="rId5"/>
    <p:sldId id="316" r:id="rId6"/>
    <p:sldId id="317" r:id="rId7"/>
    <p:sldId id="318" r:id="rId8"/>
    <p:sldId id="319" r:id="rId9"/>
    <p:sldId id="345" r:id="rId10"/>
    <p:sldId id="320" r:id="rId11"/>
    <p:sldId id="321" r:id="rId12"/>
    <p:sldId id="322" r:id="rId13"/>
    <p:sldId id="326" r:id="rId14"/>
    <p:sldId id="327" r:id="rId15"/>
    <p:sldId id="323" r:id="rId16"/>
    <p:sldId id="324" r:id="rId17"/>
    <p:sldId id="328" r:id="rId18"/>
    <p:sldId id="329" r:id="rId19"/>
    <p:sldId id="330" r:id="rId20"/>
    <p:sldId id="331" r:id="rId21"/>
    <p:sldId id="333" r:id="rId22"/>
    <p:sldId id="336" r:id="rId23"/>
    <p:sldId id="332" r:id="rId24"/>
    <p:sldId id="335" r:id="rId25"/>
    <p:sldId id="338" r:id="rId26"/>
    <p:sldId id="347" r:id="rId27"/>
    <p:sldId id="349" r:id="rId28"/>
    <p:sldId id="352" r:id="rId29"/>
    <p:sldId id="350" r:id="rId30"/>
    <p:sldId id="353" r:id="rId31"/>
    <p:sldId id="351" r:id="rId32"/>
    <p:sldId id="354" r:id="rId33"/>
    <p:sldId id="334" r:id="rId34"/>
    <p:sldId id="355" r:id="rId35"/>
    <p:sldId id="356" r:id="rId36"/>
    <p:sldId id="357" r:id="rId37"/>
    <p:sldId id="399" r:id="rId38"/>
    <p:sldId id="358" r:id="rId39"/>
    <p:sldId id="340" r:id="rId40"/>
    <p:sldId id="348" r:id="rId41"/>
    <p:sldId id="342" r:id="rId42"/>
    <p:sldId id="343" r:id="rId43"/>
    <p:sldId id="344" r:id="rId44"/>
    <p:sldId id="359" r:id="rId45"/>
    <p:sldId id="360" r:id="rId46"/>
    <p:sldId id="361" r:id="rId47"/>
    <p:sldId id="362" r:id="rId48"/>
    <p:sldId id="363" r:id="rId49"/>
    <p:sldId id="365" r:id="rId50"/>
    <p:sldId id="366" r:id="rId51"/>
    <p:sldId id="367" r:id="rId52"/>
    <p:sldId id="368" r:id="rId53"/>
    <p:sldId id="369" r:id="rId54"/>
    <p:sldId id="370" r:id="rId55"/>
    <p:sldId id="371" r:id="rId56"/>
    <p:sldId id="372" r:id="rId57"/>
    <p:sldId id="373" r:id="rId58"/>
    <p:sldId id="374" r:id="rId59"/>
    <p:sldId id="375" r:id="rId60"/>
    <p:sldId id="376" r:id="rId61"/>
    <p:sldId id="377" r:id="rId62"/>
    <p:sldId id="380" r:id="rId63"/>
    <p:sldId id="381" r:id="rId64"/>
    <p:sldId id="383" r:id="rId65"/>
    <p:sldId id="384" r:id="rId66"/>
    <p:sldId id="378" r:id="rId67"/>
    <p:sldId id="385" r:id="rId68"/>
    <p:sldId id="379" r:id="rId69"/>
    <p:sldId id="386" r:id="rId70"/>
    <p:sldId id="387" r:id="rId71"/>
    <p:sldId id="388" r:id="rId72"/>
    <p:sldId id="389" r:id="rId73"/>
    <p:sldId id="390" r:id="rId74"/>
    <p:sldId id="391" r:id="rId75"/>
    <p:sldId id="392" r:id="rId76"/>
    <p:sldId id="393" r:id="rId77"/>
    <p:sldId id="394" r:id="rId78"/>
    <p:sldId id="395" r:id="rId79"/>
    <p:sldId id="396" r:id="rId80"/>
    <p:sldId id="398" r:id="rId81"/>
    <p:sldId id="397" r:id="rId82"/>
  </p:sldIdLst>
  <p:sldSz cx="9144000" cy="6858000" type="screen4x3"/>
  <p:notesSz cx="7315200" cy="9601200"/>
  <p:defaultTextStyle>
    <a:defPPr>
      <a:defRPr lang="en-GB"/>
    </a:defPPr>
    <a:lvl1pPr algn="l" defTabSz="457200" rtl="0" fontAlgn="base">
      <a:spcBef>
        <a:spcPct val="0"/>
      </a:spcBef>
      <a:spcAft>
        <a:spcPct val="0"/>
      </a:spcAft>
      <a:defRPr kern="1200">
        <a:solidFill>
          <a:schemeClr val="tx1"/>
        </a:solidFill>
        <a:latin typeface="Arial" pitchFamily="34" charset="0"/>
        <a:ea typeface="Arial Unicode MS" pitchFamily="34" charset="-128"/>
        <a:cs typeface="Arial Unicode MS" pitchFamily="34" charset="-128"/>
      </a:defRPr>
    </a:lvl1pPr>
    <a:lvl2pPr marL="457200" algn="l" defTabSz="457200" rtl="0" fontAlgn="base">
      <a:spcBef>
        <a:spcPct val="0"/>
      </a:spcBef>
      <a:spcAft>
        <a:spcPct val="0"/>
      </a:spcAft>
      <a:defRPr kern="1200">
        <a:solidFill>
          <a:schemeClr val="tx1"/>
        </a:solidFill>
        <a:latin typeface="Arial" pitchFamily="34" charset="0"/>
        <a:ea typeface="Arial Unicode MS" pitchFamily="34" charset="-128"/>
        <a:cs typeface="Arial Unicode MS" pitchFamily="34" charset="-128"/>
      </a:defRPr>
    </a:lvl2pPr>
    <a:lvl3pPr marL="914400" algn="l" defTabSz="457200" rtl="0" fontAlgn="base">
      <a:spcBef>
        <a:spcPct val="0"/>
      </a:spcBef>
      <a:spcAft>
        <a:spcPct val="0"/>
      </a:spcAft>
      <a:defRPr kern="1200">
        <a:solidFill>
          <a:schemeClr val="tx1"/>
        </a:solidFill>
        <a:latin typeface="Arial" pitchFamily="34" charset="0"/>
        <a:ea typeface="Arial Unicode MS" pitchFamily="34" charset="-128"/>
        <a:cs typeface="Arial Unicode MS" pitchFamily="34" charset="-128"/>
      </a:defRPr>
    </a:lvl3pPr>
    <a:lvl4pPr marL="1371600" algn="l" defTabSz="457200" rtl="0" fontAlgn="base">
      <a:spcBef>
        <a:spcPct val="0"/>
      </a:spcBef>
      <a:spcAft>
        <a:spcPct val="0"/>
      </a:spcAft>
      <a:defRPr kern="1200">
        <a:solidFill>
          <a:schemeClr val="tx1"/>
        </a:solidFill>
        <a:latin typeface="Arial" pitchFamily="34" charset="0"/>
        <a:ea typeface="Arial Unicode MS" pitchFamily="34" charset="-128"/>
        <a:cs typeface="Arial Unicode MS" pitchFamily="34" charset="-128"/>
      </a:defRPr>
    </a:lvl4pPr>
    <a:lvl5pPr marL="1828800" algn="l" defTabSz="457200" rtl="0" fontAlgn="base">
      <a:spcBef>
        <a:spcPct val="0"/>
      </a:spcBef>
      <a:spcAft>
        <a:spcPct val="0"/>
      </a:spcAft>
      <a:defRPr kern="1200">
        <a:solidFill>
          <a:schemeClr val="tx1"/>
        </a:solidFill>
        <a:latin typeface="Arial" pitchFamily="34" charset="0"/>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pitchFamily="34" charset="0"/>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pitchFamily="34" charset="0"/>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pitchFamily="34" charset="0"/>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pitchFamily="34"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638040"/>
    <a:srgbClr val="7FA452"/>
    <a:srgbClr val="337573"/>
    <a:srgbClr val="83A117"/>
    <a:srgbClr val="7CA800"/>
    <a:srgbClr val="768E58"/>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09" autoAdjust="0"/>
    <p:restoredTop sz="94660"/>
  </p:normalViewPr>
  <p:slideViewPr>
    <p:cSldViewPr snapToGrid="0">
      <p:cViewPr>
        <p:scale>
          <a:sx n="70" d="100"/>
          <a:sy n="70" d="100"/>
        </p:scale>
        <p:origin x="-702" y="3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59" d="100"/>
          <a:sy n="59" d="100"/>
        </p:scale>
        <p:origin x="-1752"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315200" cy="9601200"/>
          </a:xfrm>
          <a:prstGeom prst="roundRect">
            <a:avLst>
              <a:gd name="adj" fmla="val 23"/>
            </a:avLst>
          </a:prstGeom>
          <a:solidFill>
            <a:srgbClr val="FFFFFF"/>
          </a:solidFill>
          <a:ln w="9360">
            <a:noFill/>
            <a:miter lim="800000"/>
            <a:headEnd/>
            <a:tailEnd/>
          </a:ln>
          <a:effectLst/>
        </p:spPr>
        <p:txBody>
          <a:bodyPr wrap="none" anchor="ctr"/>
          <a:lstStyle/>
          <a:p>
            <a:pPr>
              <a:defRPr/>
            </a:pPr>
            <a:endParaRPr lang="en-US">
              <a:latin typeface="Arial" charset="0"/>
            </a:endParaRPr>
          </a:p>
        </p:txBody>
      </p:sp>
      <p:sp>
        <p:nvSpPr>
          <p:cNvPr id="2050" name="AutoShape 2"/>
          <p:cNvSpPr>
            <a:spLocks noChangeArrowheads="1"/>
          </p:cNvSpPr>
          <p:nvPr/>
        </p:nvSpPr>
        <p:spPr bwMode="auto">
          <a:xfrm>
            <a:off x="0" y="0"/>
            <a:ext cx="7315200" cy="9601200"/>
          </a:xfrm>
          <a:prstGeom prst="roundRect">
            <a:avLst>
              <a:gd name="adj" fmla="val 23"/>
            </a:avLst>
          </a:prstGeom>
          <a:solidFill>
            <a:srgbClr val="FFFFFF"/>
          </a:solidFill>
          <a:ln w="9525">
            <a:noFill/>
            <a:round/>
            <a:headEnd/>
            <a:tailEnd/>
          </a:ln>
          <a:effectLst/>
        </p:spPr>
        <p:txBody>
          <a:bodyPr wrap="none" anchor="ctr"/>
          <a:lstStyle/>
          <a:p>
            <a:pPr>
              <a:defRPr/>
            </a:pPr>
            <a:endParaRPr lang="en-US">
              <a:latin typeface="Arial" charset="0"/>
            </a:endParaRPr>
          </a:p>
        </p:txBody>
      </p:sp>
      <p:sp>
        <p:nvSpPr>
          <p:cNvPr id="2051" name="Rectangle 3"/>
          <p:cNvSpPr>
            <a:spLocks noGrp="1" noChangeArrowheads="1"/>
          </p:cNvSpPr>
          <p:nvPr>
            <p:ph type="hdr"/>
          </p:nvPr>
        </p:nvSpPr>
        <p:spPr bwMode="auto">
          <a:xfrm>
            <a:off x="0" y="0"/>
            <a:ext cx="3167063" cy="477838"/>
          </a:xfrm>
          <a:prstGeom prst="rect">
            <a:avLst/>
          </a:prstGeom>
          <a:noFill/>
          <a:ln w="9525">
            <a:noFill/>
            <a:round/>
            <a:headEnd/>
            <a:tailEnd/>
          </a:ln>
          <a:effectLst/>
        </p:spPr>
        <p:txBody>
          <a:bodyPr vert="horz" wrap="square" lIns="95139" tIns="49472" rIns="95139" bIns="49472" numCol="1" anchor="t" anchorCtr="0" compatLnSpc="1">
            <a:prstTxWarp prst="textNoShape">
              <a:avLst/>
            </a:prstTxWarp>
          </a:bodyPr>
          <a:lstStyle>
            <a:lvl1pPr defTabSz="482600">
              <a:buClr>
                <a:srgbClr val="000000"/>
              </a:buClr>
              <a:buSzPct val="100000"/>
              <a:buFont typeface="Arial" charset="0"/>
              <a:buNone/>
              <a:tabLst>
                <a:tab pos="0" algn="l"/>
                <a:tab pos="482600" algn="l"/>
                <a:tab pos="966788" algn="l"/>
                <a:tab pos="1449388" algn="l"/>
                <a:tab pos="1933575" algn="l"/>
                <a:tab pos="2416175" algn="l"/>
                <a:tab pos="2900363" algn="l"/>
                <a:tab pos="3382963" algn="l"/>
                <a:tab pos="3867150" algn="l"/>
                <a:tab pos="4349750" algn="l"/>
                <a:tab pos="4832350" algn="l"/>
                <a:tab pos="5316538" algn="l"/>
                <a:tab pos="5799138" algn="l"/>
                <a:tab pos="6283325" algn="l"/>
                <a:tab pos="6765925" algn="l"/>
                <a:tab pos="7250113" algn="l"/>
                <a:tab pos="7732713" algn="l"/>
                <a:tab pos="8216900" algn="l"/>
                <a:tab pos="8699500" algn="l"/>
                <a:tab pos="9182100" algn="l"/>
                <a:tab pos="9666288" algn="l"/>
              </a:tabLst>
              <a:defRPr sz="1300">
                <a:solidFill>
                  <a:srgbClr val="000000"/>
                </a:solidFill>
                <a:latin typeface="Arial" charset="0"/>
              </a:defRPr>
            </a:lvl1pPr>
          </a:lstStyle>
          <a:p>
            <a:pPr>
              <a:defRPr/>
            </a:pPr>
            <a:endParaRPr lang="en-GB"/>
          </a:p>
        </p:txBody>
      </p:sp>
      <p:sp>
        <p:nvSpPr>
          <p:cNvPr id="2052" name="Rectangle 4"/>
          <p:cNvSpPr>
            <a:spLocks noGrp="1" noChangeArrowheads="1"/>
          </p:cNvSpPr>
          <p:nvPr>
            <p:ph type="dt"/>
          </p:nvPr>
        </p:nvSpPr>
        <p:spPr bwMode="auto">
          <a:xfrm>
            <a:off x="4143375" y="0"/>
            <a:ext cx="3167063" cy="477838"/>
          </a:xfrm>
          <a:prstGeom prst="rect">
            <a:avLst/>
          </a:prstGeom>
          <a:noFill/>
          <a:ln w="9525">
            <a:noFill/>
            <a:round/>
            <a:headEnd/>
            <a:tailEnd/>
          </a:ln>
          <a:effectLst/>
        </p:spPr>
        <p:txBody>
          <a:bodyPr vert="horz" wrap="square" lIns="95139" tIns="49472" rIns="95139" bIns="49472" numCol="1" anchor="t" anchorCtr="0" compatLnSpc="1">
            <a:prstTxWarp prst="textNoShape">
              <a:avLst/>
            </a:prstTxWarp>
          </a:bodyPr>
          <a:lstStyle>
            <a:lvl1pPr algn="r" defTabSz="482600">
              <a:buClr>
                <a:srgbClr val="000000"/>
              </a:buClr>
              <a:buSzPct val="100000"/>
              <a:buFont typeface="Arial" charset="0"/>
              <a:buNone/>
              <a:tabLst>
                <a:tab pos="0" algn="l"/>
                <a:tab pos="482600" algn="l"/>
                <a:tab pos="966788" algn="l"/>
                <a:tab pos="1449388" algn="l"/>
                <a:tab pos="1933575" algn="l"/>
                <a:tab pos="2416175" algn="l"/>
                <a:tab pos="2900363" algn="l"/>
                <a:tab pos="3382963" algn="l"/>
                <a:tab pos="3867150" algn="l"/>
                <a:tab pos="4349750" algn="l"/>
                <a:tab pos="4832350" algn="l"/>
                <a:tab pos="5316538" algn="l"/>
                <a:tab pos="5799138" algn="l"/>
                <a:tab pos="6283325" algn="l"/>
                <a:tab pos="6765925" algn="l"/>
                <a:tab pos="7250113" algn="l"/>
                <a:tab pos="7732713" algn="l"/>
                <a:tab pos="8216900" algn="l"/>
                <a:tab pos="8699500" algn="l"/>
                <a:tab pos="9182100" algn="l"/>
                <a:tab pos="9666288" algn="l"/>
              </a:tabLst>
              <a:defRPr sz="1300">
                <a:solidFill>
                  <a:srgbClr val="000000"/>
                </a:solidFill>
                <a:latin typeface="Arial" charset="0"/>
              </a:defRPr>
            </a:lvl1pPr>
          </a:lstStyle>
          <a:p>
            <a:pPr>
              <a:defRPr/>
            </a:pPr>
            <a:endParaRPr lang="en-GB"/>
          </a:p>
        </p:txBody>
      </p:sp>
      <p:sp>
        <p:nvSpPr>
          <p:cNvPr id="11270" name="Rectangle 5"/>
          <p:cNvSpPr>
            <a:spLocks noGrp="1" noRot="1" noChangeAspect="1" noChangeArrowheads="1"/>
          </p:cNvSpPr>
          <p:nvPr>
            <p:ph type="sldImg"/>
          </p:nvPr>
        </p:nvSpPr>
        <p:spPr bwMode="auto">
          <a:xfrm>
            <a:off x="1255713" y="720725"/>
            <a:ext cx="4800600" cy="3598863"/>
          </a:xfrm>
          <a:prstGeom prst="rect">
            <a:avLst/>
          </a:prstGeom>
          <a:solidFill>
            <a:srgbClr val="FFFFFF"/>
          </a:solidFill>
          <a:ln w="9360">
            <a:solidFill>
              <a:srgbClr val="000000"/>
            </a:solidFill>
            <a:miter lim="800000"/>
            <a:headEnd/>
            <a:tailEnd/>
          </a:ln>
        </p:spPr>
      </p:sp>
      <p:sp>
        <p:nvSpPr>
          <p:cNvPr id="2054" name="Rectangle 6"/>
          <p:cNvSpPr>
            <a:spLocks noGrp="1" noChangeArrowheads="1"/>
          </p:cNvSpPr>
          <p:nvPr>
            <p:ph type="body"/>
          </p:nvPr>
        </p:nvSpPr>
        <p:spPr bwMode="auto">
          <a:xfrm>
            <a:off x="731838" y="4560888"/>
            <a:ext cx="5848350" cy="4318000"/>
          </a:xfrm>
          <a:prstGeom prst="rect">
            <a:avLst/>
          </a:prstGeom>
          <a:noFill/>
          <a:ln w="9525">
            <a:noFill/>
            <a:round/>
            <a:headEnd/>
            <a:tailEnd/>
          </a:ln>
          <a:effectLst/>
        </p:spPr>
        <p:txBody>
          <a:bodyPr vert="horz" wrap="square" lIns="95139" tIns="49472" rIns="95139" bIns="49472" numCol="1" anchor="t" anchorCtr="0" compatLnSpc="1">
            <a:prstTxWarp prst="textNoShape">
              <a:avLst/>
            </a:prstTxWarp>
          </a:bodyPr>
          <a:lstStyle/>
          <a:p>
            <a:pPr lvl="0"/>
            <a:endParaRPr lang="en-US" noProof="0" smtClean="0"/>
          </a:p>
        </p:txBody>
      </p:sp>
      <p:sp>
        <p:nvSpPr>
          <p:cNvPr id="2055" name="Rectangle 7"/>
          <p:cNvSpPr>
            <a:spLocks noGrp="1" noChangeArrowheads="1"/>
          </p:cNvSpPr>
          <p:nvPr>
            <p:ph type="ftr"/>
          </p:nvPr>
        </p:nvSpPr>
        <p:spPr bwMode="auto">
          <a:xfrm>
            <a:off x="0" y="9120188"/>
            <a:ext cx="3167063" cy="476250"/>
          </a:xfrm>
          <a:prstGeom prst="rect">
            <a:avLst/>
          </a:prstGeom>
          <a:noFill/>
          <a:ln w="9525">
            <a:noFill/>
            <a:round/>
            <a:headEnd/>
            <a:tailEnd/>
          </a:ln>
          <a:effectLst/>
        </p:spPr>
        <p:txBody>
          <a:bodyPr vert="horz" wrap="square" lIns="95139" tIns="49472" rIns="95139" bIns="49472" numCol="1" anchor="b" anchorCtr="0" compatLnSpc="1">
            <a:prstTxWarp prst="textNoShape">
              <a:avLst/>
            </a:prstTxWarp>
          </a:bodyPr>
          <a:lstStyle>
            <a:lvl1pPr defTabSz="482600">
              <a:buClr>
                <a:srgbClr val="000000"/>
              </a:buClr>
              <a:buSzPct val="100000"/>
              <a:buFont typeface="Arial" charset="0"/>
              <a:buNone/>
              <a:tabLst>
                <a:tab pos="0" algn="l"/>
                <a:tab pos="482600" algn="l"/>
                <a:tab pos="966788" algn="l"/>
                <a:tab pos="1449388" algn="l"/>
                <a:tab pos="1933575" algn="l"/>
                <a:tab pos="2416175" algn="l"/>
                <a:tab pos="2900363" algn="l"/>
                <a:tab pos="3382963" algn="l"/>
                <a:tab pos="3867150" algn="l"/>
                <a:tab pos="4349750" algn="l"/>
                <a:tab pos="4832350" algn="l"/>
                <a:tab pos="5316538" algn="l"/>
                <a:tab pos="5799138" algn="l"/>
                <a:tab pos="6283325" algn="l"/>
                <a:tab pos="6765925" algn="l"/>
                <a:tab pos="7250113" algn="l"/>
                <a:tab pos="7732713" algn="l"/>
                <a:tab pos="8216900" algn="l"/>
                <a:tab pos="8699500" algn="l"/>
                <a:tab pos="9182100" algn="l"/>
                <a:tab pos="9666288" algn="l"/>
              </a:tabLst>
              <a:defRPr sz="1300">
                <a:solidFill>
                  <a:srgbClr val="000000"/>
                </a:solidFill>
                <a:latin typeface="Arial" charset="0"/>
              </a:defRPr>
            </a:lvl1pPr>
          </a:lstStyle>
          <a:p>
            <a:pPr>
              <a:defRPr/>
            </a:pPr>
            <a:endParaRPr lang="en-GB"/>
          </a:p>
        </p:txBody>
      </p:sp>
      <p:sp>
        <p:nvSpPr>
          <p:cNvPr id="2056" name="Rectangle 8"/>
          <p:cNvSpPr>
            <a:spLocks noGrp="1" noChangeArrowheads="1"/>
          </p:cNvSpPr>
          <p:nvPr>
            <p:ph type="sldNum"/>
          </p:nvPr>
        </p:nvSpPr>
        <p:spPr bwMode="auto">
          <a:xfrm>
            <a:off x="4143375" y="9120188"/>
            <a:ext cx="3167063" cy="476250"/>
          </a:xfrm>
          <a:prstGeom prst="rect">
            <a:avLst/>
          </a:prstGeom>
          <a:noFill/>
          <a:ln w="9525">
            <a:noFill/>
            <a:round/>
            <a:headEnd/>
            <a:tailEnd/>
          </a:ln>
          <a:effectLst/>
        </p:spPr>
        <p:txBody>
          <a:bodyPr vert="horz" wrap="square" lIns="95139" tIns="49472" rIns="95139" bIns="49472" numCol="1" anchor="b" anchorCtr="0" compatLnSpc="1">
            <a:prstTxWarp prst="textNoShape">
              <a:avLst/>
            </a:prstTxWarp>
          </a:bodyPr>
          <a:lstStyle>
            <a:lvl1pPr algn="r" defTabSz="482600">
              <a:buClr>
                <a:srgbClr val="000000"/>
              </a:buClr>
              <a:buSzPct val="100000"/>
              <a:buFont typeface="Arial" charset="0"/>
              <a:buNone/>
              <a:tabLst>
                <a:tab pos="0" algn="l"/>
                <a:tab pos="482600" algn="l"/>
                <a:tab pos="966788" algn="l"/>
                <a:tab pos="1449388" algn="l"/>
                <a:tab pos="1933575" algn="l"/>
                <a:tab pos="2416175" algn="l"/>
                <a:tab pos="2900363" algn="l"/>
                <a:tab pos="3382963" algn="l"/>
                <a:tab pos="3867150" algn="l"/>
                <a:tab pos="4349750" algn="l"/>
                <a:tab pos="4832350" algn="l"/>
                <a:tab pos="5316538" algn="l"/>
                <a:tab pos="5799138" algn="l"/>
                <a:tab pos="6283325" algn="l"/>
                <a:tab pos="6765925" algn="l"/>
                <a:tab pos="7250113" algn="l"/>
                <a:tab pos="7732713" algn="l"/>
                <a:tab pos="8216900" algn="l"/>
                <a:tab pos="8699500" algn="l"/>
                <a:tab pos="9182100" algn="l"/>
                <a:tab pos="9666288" algn="l"/>
              </a:tabLst>
              <a:defRPr sz="1300">
                <a:solidFill>
                  <a:srgbClr val="000000"/>
                </a:solidFill>
                <a:latin typeface="Arial" charset="0"/>
              </a:defRPr>
            </a:lvl1pPr>
          </a:lstStyle>
          <a:p>
            <a:pPr>
              <a:defRPr/>
            </a:pPr>
            <a:fld id="{49C16B17-4F5F-4842-942C-E5D746E703D1}" type="slidenum">
              <a:rPr lang="en-GB"/>
              <a:pPr>
                <a:defRPr/>
              </a:pPr>
              <a:t>‹#›</a:t>
            </a:fld>
            <a:endParaRPr lang="en-GB"/>
          </a:p>
        </p:txBody>
      </p:sp>
    </p:spTree>
    <p:extLst>
      <p:ext uri="{BB962C8B-B14F-4D97-AF65-F5344CB8AC3E}">
        <p14:creationId xmlns:p14="http://schemas.microsoft.com/office/powerpoint/2010/main" val="160267937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797425" cy="3598863"/>
          </a:xfrm>
        </p:spPr>
      </p:sp>
      <p:sp>
        <p:nvSpPr>
          <p:cNvPr id="3" name="Notes Placeholder 2"/>
          <p:cNvSpPr>
            <a:spLocks noGrp="1"/>
          </p:cNvSpPr>
          <p:nvPr>
            <p:ph type="body" idx="1"/>
          </p:nvPr>
        </p:nvSpPr>
        <p:spPr/>
        <p:txBody>
          <a:bodyPr>
            <a:normAutofit/>
          </a:bodyPr>
          <a:lstStyle/>
          <a:p>
            <a:r>
              <a:rPr lang="en-US" u="sng" dirty="0" smtClean="0"/>
              <a:t>Reference Source(s) for this slide</a:t>
            </a:r>
            <a:r>
              <a:rPr lang="en-US" dirty="0" smtClean="0"/>
              <a:t>:</a:t>
            </a:r>
          </a:p>
          <a:p>
            <a:r>
              <a:rPr lang="en-US" dirty="0" smtClean="0"/>
              <a:t>http://www.gotquestions.org/apostles-die.html</a:t>
            </a:r>
          </a:p>
        </p:txBody>
      </p:sp>
      <p:sp>
        <p:nvSpPr>
          <p:cNvPr id="4" name="Slide Number Placeholder 3"/>
          <p:cNvSpPr>
            <a:spLocks noGrp="1"/>
          </p:cNvSpPr>
          <p:nvPr>
            <p:ph type="sldNum" idx="10"/>
          </p:nvPr>
        </p:nvSpPr>
        <p:spPr/>
        <p:txBody>
          <a:bodyPr/>
          <a:lstStyle/>
          <a:p>
            <a:pPr>
              <a:defRPr/>
            </a:pPr>
            <a:fld id="{49C16B17-4F5F-4842-942C-E5D746E703D1}" type="slidenum">
              <a:rPr lang="en-GB" smtClean="0"/>
              <a:pPr>
                <a:defRPr/>
              </a:pPr>
              <a:t>27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797425" cy="3598863"/>
          </a:xfrm>
        </p:spPr>
      </p:sp>
      <p:sp>
        <p:nvSpPr>
          <p:cNvPr id="3" name="Notes Placeholder 2"/>
          <p:cNvSpPr>
            <a:spLocks noGrp="1"/>
          </p:cNvSpPr>
          <p:nvPr>
            <p:ph type="body" idx="1"/>
          </p:nvPr>
        </p:nvSpPr>
        <p:spPr/>
        <p:txBody>
          <a:bodyPr>
            <a:normAutofit/>
          </a:bodyPr>
          <a:lstStyle/>
          <a:p>
            <a:r>
              <a:rPr lang="en-US" u="sng" dirty="0" smtClean="0"/>
              <a:t>Reference Source for this slide</a:t>
            </a:r>
            <a:r>
              <a:rPr lang="en-US" dirty="0" smtClean="0"/>
              <a:t>: http://www.shrinesf.org/apostles.htm</a:t>
            </a:r>
            <a:endParaRPr lang="en-US" dirty="0"/>
          </a:p>
        </p:txBody>
      </p:sp>
      <p:sp>
        <p:nvSpPr>
          <p:cNvPr id="4" name="Slide Number Placeholder 3"/>
          <p:cNvSpPr>
            <a:spLocks noGrp="1"/>
          </p:cNvSpPr>
          <p:nvPr>
            <p:ph type="sldNum" idx="10"/>
          </p:nvPr>
        </p:nvSpPr>
        <p:spPr/>
        <p:txBody>
          <a:bodyPr/>
          <a:lstStyle/>
          <a:p>
            <a:pPr>
              <a:defRPr/>
            </a:pPr>
            <a:fld id="{49C16B17-4F5F-4842-942C-E5D746E703D1}" type="slidenum">
              <a:rPr lang="en-GB" smtClean="0"/>
              <a:pPr>
                <a:defRPr/>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797425" cy="3598863"/>
          </a:xfrm>
        </p:spPr>
      </p:sp>
      <p:sp>
        <p:nvSpPr>
          <p:cNvPr id="3" name="Notes Placeholder 2"/>
          <p:cNvSpPr>
            <a:spLocks noGrp="1"/>
          </p:cNvSpPr>
          <p:nvPr>
            <p:ph type="body" idx="1"/>
          </p:nvPr>
        </p:nvSpPr>
        <p:spPr/>
        <p:txBody>
          <a:bodyPr>
            <a:normAutofit/>
          </a:bodyPr>
          <a:lstStyle/>
          <a:p>
            <a:r>
              <a:rPr lang="en-US" u="sng" dirty="0" smtClean="0"/>
              <a:t>Reference Source(s) for this slide</a:t>
            </a:r>
            <a:r>
              <a:rPr lang="en-US" dirty="0" smtClean="0"/>
              <a:t>:</a:t>
            </a:r>
          </a:p>
          <a:p>
            <a:r>
              <a:rPr lang="en-US" dirty="0" smtClean="0"/>
              <a:t>http://www.online-bible.org.uk/apostles/how-did-the-apostles-die.htm</a:t>
            </a:r>
            <a:endParaRPr lang="en-US" dirty="0"/>
          </a:p>
        </p:txBody>
      </p:sp>
      <p:sp>
        <p:nvSpPr>
          <p:cNvPr id="4" name="Slide Number Placeholder 3"/>
          <p:cNvSpPr>
            <a:spLocks noGrp="1"/>
          </p:cNvSpPr>
          <p:nvPr>
            <p:ph type="sldNum" idx="10"/>
          </p:nvPr>
        </p:nvSpPr>
        <p:spPr/>
        <p:txBody>
          <a:bodyPr/>
          <a:lstStyle/>
          <a:p>
            <a:pPr>
              <a:defRPr/>
            </a:pPr>
            <a:fld id="{49C16B17-4F5F-4842-942C-E5D746E703D1}" type="slidenum">
              <a:rPr lang="en-GB" smtClean="0"/>
              <a:pPr>
                <a:defRPr/>
              </a:pPr>
              <a:t>30</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797425" cy="3598863"/>
          </a:xfrm>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u="sng" dirty="0" smtClean="0"/>
              <a:t>Reference Source for this slide</a:t>
            </a:r>
            <a:r>
              <a:rPr lang="en-US" dirty="0" smtClean="0"/>
              <a:t>: http://www.shrinesf.org/apostles.htm</a:t>
            </a:r>
          </a:p>
        </p:txBody>
      </p:sp>
      <p:sp>
        <p:nvSpPr>
          <p:cNvPr id="4" name="Slide Number Placeholder 3"/>
          <p:cNvSpPr>
            <a:spLocks noGrp="1"/>
          </p:cNvSpPr>
          <p:nvPr>
            <p:ph type="sldNum" idx="10"/>
          </p:nvPr>
        </p:nvSpPr>
        <p:spPr/>
        <p:txBody>
          <a:bodyPr/>
          <a:lstStyle/>
          <a:p>
            <a:pPr>
              <a:defRPr/>
            </a:pPr>
            <a:fld id="{49C16B17-4F5F-4842-942C-E5D746E703D1}" type="slidenum">
              <a:rPr lang="en-GB" smtClean="0"/>
              <a:pPr>
                <a:defRPr/>
              </a:pPr>
              <a:t>31</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797425" cy="3598863"/>
          </a:xfrm>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u="sng" dirty="0" smtClean="0"/>
              <a:t>Reference Source for this slide</a:t>
            </a:r>
            <a:r>
              <a:rPr lang="en-US" dirty="0" smtClean="0"/>
              <a:t>: http://www.shrinesf.org/apostles.htm</a:t>
            </a:r>
          </a:p>
        </p:txBody>
      </p:sp>
      <p:sp>
        <p:nvSpPr>
          <p:cNvPr id="4" name="Slide Number Placeholder 3"/>
          <p:cNvSpPr>
            <a:spLocks noGrp="1"/>
          </p:cNvSpPr>
          <p:nvPr>
            <p:ph type="sldNum" idx="10"/>
          </p:nvPr>
        </p:nvSpPr>
        <p:spPr/>
        <p:txBody>
          <a:bodyPr/>
          <a:lstStyle/>
          <a:p>
            <a:pPr>
              <a:defRPr/>
            </a:pPr>
            <a:fld id="{49C16B17-4F5F-4842-942C-E5D746E703D1}" type="slidenum">
              <a:rPr lang="en-GB" smtClean="0"/>
              <a:pPr>
                <a:defRPr/>
              </a:pPr>
              <a:t>33</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797425" cy="3598863"/>
          </a:xfrm>
        </p:spPr>
      </p:sp>
      <p:sp>
        <p:nvSpPr>
          <p:cNvPr id="3" name="Notes Placeholder 2"/>
          <p:cNvSpPr>
            <a:spLocks noGrp="1"/>
          </p:cNvSpPr>
          <p:nvPr>
            <p:ph type="body" idx="1"/>
          </p:nvPr>
        </p:nvSpPr>
        <p:spPr/>
        <p:txBody>
          <a:bodyPr>
            <a:normAutofit/>
          </a:bodyPr>
          <a:lstStyle/>
          <a:p>
            <a:r>
              <a:rPr lang="en-US" u="sng" dirty="0" smtClean="0"/>
              <a:t>Reference Source for this slide</a:t>
            </a:r>
            <a:r>
              <a:rPr lang="en-US" dirty="0" smtClean="0"/>
              <a:t>: </a:t>
            </a:r>
          </a:p>
          <a:p>
            <a:r>
              <a:rPr lang="en-US" dirty="0" smtClean="0"/>
              <a:t>http://www.online-bible.org.uk/apostles/how-did-the-apostles-die.htm</a:t>
            </a:r>
            <a:endParaRPr lang="en-US" dirty="0"/>
          </a:p>
        </p:txBody>
      </p:sp>
      <p:sp>
        <p:nvSpPr>
          <p:cNvPr id="4" name="Slide Number Placeholder 3"/>
          <p:cNvSpPr>
            <a:spLocks noGrp="1"/>
          </p:cNvSpPr>
          <p:nvPr>
            <p:ph type="sldNum" idx="10"/>
          </p:nvPr>
        </p:nvSpPr>
        <p:spPr/>
        <p:txBody>
          <a:bodyPr/>
          <a:lstStyle/>
          <a:p>
            <a:pPr>
              <a:defRPr/>
            </a:pPr>
            <a:fld id="{49C16B17-4F5F-4842-942C-E5D746E703D1}" type="slidenum">
              <a:rPr lang="en-GB" smtClean="0"/>
              <a:pPr>
                <a:defRPr/>
              </a:pPr>
              <a:t>34</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797425" cy="3598863"/>
          </a:xfrm>
        </p:spPr>
      </p:sp>
      <p:sp>
        <p:nvSpPr>
          <p:cNvPr id="3" name="Notes Placeholder 2"/>
          <p:cNvSpPr>
            <a:spLocks noGrp="1"/>
          </p:cNvSpPr>
          <p:nvPr>
            <p:ph type="body" idx="1"/>
          </p:nvPr>
        </p:nvSpPr>
        <p:spPr/>
        <p:txBody>
          <a:bodyPr>
            <a:normAutofit/>
          </a:bodyPr>
          <a:lstStyle/>
          <a:p>
            <a:r>
              <a:rPr lang="en-US" u="sng" dirty="0" smtClean="0"/>
              <a:t>Reference Source for this slide</a:t>
            </a:r>
            <a:r>
              <a:rPr lang="en-US" dirty="0" smtClean="0"/>
              <a:t>: </a:t>
            </a:r>
          </a:p>
          <a:p>
            <a:r>
              <a:rPr lang="en-US" dirty="0" smtClean="0"/>
              <a:t>http://www.online-bible.org.uk/apostles/how-did-the-apostles-die.htm</a:t>
            </a:r>
          </a:p>
        </p:txBody>
      </p:sp>
      <p:sp>
        <p:nvSpPr>
          <p:cNvPr id="4" name="Slide Number Placeholder 3"/>
          <p:cNvSpPr>
            <a:spLocks noGrp="1"/>
          </p:cNvSpPr>
          <p:nvPr>
            <p:ph type="sldNum" idx="10"/>
          </p:nvPr>
        </p:nvSpPr>
        <p:spPr/>
        <p:txBody>
          <a:bodyPr/>
          <a:lstStyle/>
          <a:p>
            <a:pPr>
              <a:defRPr/>
            </a:pPr>
            <a:fld id="{49C16B17-4F5F-4842-942C-E5D746E703D1}" type="slidenum">
              <a:rPr lang="en-GB" smtClean="0"/>
              <a:pPr>
                <a:defRPr/>
              </a:pPr>
              <a:t>37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797425" cy="3598863"/>
          </a:xfrm>
        </p:spPr>
      </p:sp>
      <p:sp>
        <p:nvSpPr>
          <p:cNvPr id="3" name="Notes Placeholder 2"/>
          <p:cNvSpPr>
            <a:spLocks noGrp="1"/>
          </p:cNvSpPr>
          <p:nvPr>
            <p:ph type="body" idx="1"/>
          </p:nvPr>
        </p:nvSpPr>
        <p:spPr/>
        <p:txBody>
          <a:bodyPr>
            <a:normAutofit/>
          </a:bodyPr>
          <a:lstStyle/>
          <a:p>
            <a:r>
              <a:rPr lang="en-US" dirty="0" smtClean="0"/>
              <a:t>A statue</a:t>
            </a:r>
            <a:r>
              <a:rPr lang="en-US" baseline="0" dirty="0" smtClean="0"/>
              <a:t> of Nero.</a:t>
            </a:r>
            <a:endParaRPr lang="en-US" dirty="0"/>
          </a:p>
        </p:txBody>
      </p:sp>
      <p:sp>
        <p:nvSpPr>
          <p:cNvPr id="4" name="Slide Number Placeholder 3"/>
          <p:cNvSpPr>
            <a:spLocks noGrp="1"/>
          </p:cNvSpPr>
          <p:nvPr>
            <p:ph type="sldNum" idx="10"/>
          </p:nvPr>
        </p:nvSpPr>
        <p:spPr/>
        <p:txBody>
          <a:bodyPr/>
          <a:lstStyle/>
          <a:p>
            <a:pPr>
              <a:defRPr/>
            </a:pPr>
            <a:fld id="{49C16B17-4F5F-4842-942C-E5D746E703D1}" type="slidenum">
              <a:rPr lang="en-GB" smtClean="0"/>
              <a:pPr>
                <a:defRPr/>
              </a:pPr>
              <a:t>39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8429625" y="3357563"/>
            <a:ext cx="214313" cy="214312"/>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5" name="Rectangle 4"/>
          <p:cNvSpPr/>
          <p:nvPr/>
        </p:nvSpPr>
        <p:spPr>
          <a:xfrm>
            <a:off x="7286625" y="2786063"/>
            <a:ext cx="214313" cy="21431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6" name="Rectangle 5"/>
          <p:cNvSpPr/>
          <p:nvPr/>
        </p:nvSpPr>
        <p:spPr>
          <a:xfrm>
            <a:off x="7286625" y="3357563"/>
            <a:ext cx="214313" cy="214312"/>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7" name="Rectangle 6"/>
          <p:cNvSpPr/>
          <p:nvPr/>
        </p:nvSpPr>
        <p:spPr>
          <a:xfrm>
            <a:off x="7572375" y="2786063"/>
            <a:ext cx="214313" cy="21431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10" name="Rectangle 9"/>
          <p:cNvSpPr/>
          <p:nvPr/>
        </p:nvSpPr>
        <p:spPr>
          <a:xfrm>
            <a:off x="7572375" y="3357563"/>
            <a:ext cx="214313" cy="214312"/>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11" name="Rectangle 10"/>
          <p:cNvSpPr/>
          <p:nvPr/>
        </p:nvSpPr>
        <p:spPr>
          <a:xfrm>
            <a:off x="7858125" y="2786063"/>
            <a:ext cx="214313" cy="21431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12" name="Rectangle 11"/>
          <p:cNvSpPr/>
          <p:nvPr/>
        </p:nvSpPr>
        <p:spPr>
          <a:xfrm>
            <a:off x="7858125" y="3357563"/>
            <a:ext cx="214313" cy="214312"/>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13" name="Rectangle 12"/>
          <p:cNvSpPr/>
          <p:nvPr/>
        </p:nvSpPr>
        <p:spPr>
          <a:xfrm>
            <a:off x="8429625" y="2786063"/>
            <a:ext cx="214313" cy="21431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14" name="Rectangle 13"/>
          <p:cNvSpPr/>
          <p:nvPr/>
        </p:nvSpPr>
        <p:spPr>
          <a:xfrm>
            <a:off x="8143875" y="3357563"/>
            <a:ext cx="214313" cy="214312"/>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15" name="Rectangle 14"/>
          <p:cNvSpPr/>
          <p:nvPr/>
        </p:nvSpPr>
        <p:spPr>
          <a:xfrm>
            <a:off x="8143875" y="2786063"/>
            <a:ext cx="214313" cy="21431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16" name="Rectangle 15"/>
          <p:cNvSpPr/>
          <p:nvPr/>
        </p:nvSpPr>
        <p:spPr>
          <a:xfrm>
            <a:off x="7572375" y="3071813"/>
            <a:ext cx="214313" cy="214312"/>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17" name="Rectangle 16"/>
          <p:cNvSpPr/>
          <p:nvPr/>
        </p:nvSpPr>
        <p:spPr>
          <a:xfrm>
            <a:off x="7858125" y="3071813"/>
            <a:ext cx="214313" cy="214312"/>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18" name="Rectangle 17"/>
          <p:cNvSpPr/>
          <p:nvPr/>
        </p:nvSpPr>
        <p:spPr>
          <a:xfrm>
            <a:off x="8429625" y="3071813"/>
            <a:ext cx="214313" cy="214312"/>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19" name="Rectangle 18"/>
          <p:cNvSpPr/>
          <p:nvPr/>
        </p:nvSpPr>
        <p:spPr>
          <a:xfrm>
            <a:off x="8143875" y="3071813"/>
            <a:ext cx="214313" cy="214312"/>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0" name="Rectangle 19"/>
          <p:cNvSpPr/>
          <p:nvPr/>
        </p:nvSpPr>
        <p:spPr>
          <a:xfrm>
            <a:off x="7286625" y="3071813"/>
            <a:ext cx="214313" cy="214312"/>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8" name="Title 7"/>
          <p:cNvSpPr>
            <a:spLocks noGrp="1"/>
          </p:cNvSpPr>
          <p:nvPr>
            <p:ph type="ctrTitle"/>
          </p:nvPr>
        </p:nvSpPr>
        <p:spPr>
          <a:xfrm>
            <a:off x="857224" y="4000504"/>
            <a:ext cx="7772400" cy="903534"/>
          </a:xfrm>
        </p:spPr>
        <p:txBody>
          <a:bodyPr/>
          <a:lstStyle>
            <a:lvl1pPr marR="9144" algn="l">
              <a:defRPr sz="3600" b="1" cap="none" spc="0" baseline="0">
                <a:ln/>
                <a:solidFill>
                  <a:schemeClr val="tx2">
                    <a:lumMod val="75000"/>
                  </a:schemeClr>
                </a:solidFill>
                <a:effectLst/>
              </a:defRPr>
            </a:lvl1pPr>
            <a:extLst/>
          </a:lstStyle>
          <a:p>
            <a:r>
              <a:rPr lang="en-US" altLang="ja-JP" smtClean="0"/>
              <a:t>Click to edit Master title style</a:t>
            </a:r>
            <a:endParaRPr lang="en-US" dirty="0"/>
          </a:p>
        </p:txBody>
      </p:sp>
      <p:sp>
        <p:nvSpPr>
          <p:cNvPr id="9" name="Subtitle 8"/>
          <p:cNvSpPr>
            <a:spLocks noGrp="1"/>
          </p:cNvSpPr>
          <p:nvPr>
            <p:ph type="subTitle" idx="1"/>
          </p:nvPr>
        </p:nvSpPr>
        <p:spPr>
          <a:xfrm>
            <a:off x="857224" y="5143512"/>
            <a:ext cx="7772400" cy="651504"/>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ltLang="ja-JP" smtClean="0"/>
              <a:t>Click to edit Master subtitle style</a:t>
            </a:r>
            <a:endParaRPr lang="en-US" dirty="0"/>
          </a:p>
        </p:txBody>
      </p:sp>
      <p:sp>
        <p:nvSpPr>
          <p:cNvPr id="21" name="Date Placeholder 27"/>
          <p:cNvSpPr>
            <a:spLocks noGrp="1"/>
          </p:cNvSpPr>
          <p:nvPr>
            <p:ph type="dt" sz="half" idx="10"/>
          </p:nvPr>
        </p:nvSpPr>
        <p:spPr/>
        <p:txBody>
          <a:bodyPr/>
          <a:lstStyle>
            <a:lvl1pPr>
              <a:defRPr/>
            </a:lvl1pPr>
            <a:extLst/>
          </a:lstStyle>
          <a:p>
            <a:pPr>
              <a:defRPr/>
            </a:pPr>
            <a:endParaRPr lang="en-GB"/>
          </a:p>
        </p:txBody>
      </p:sp>
      <p:sp>
        <p:nvSpPr>
          <p:cNvPr id="22" name="Footer Placeholder 16"/>
          <p:cNvSpPr>
            <a:spLocks noGrp="1"/>
          </p:cNvSpPr>
          <p:nvPr>
            <p:ph type="ftr" sz="quarter" idx="11"/>
          </p:nvPr>
        </p:nvSpPr>
        <p:spPr/>
        <p:txBody>
          <a:bodyPr/>
          <a:lstStyle>
            <a:lvl1pPr>
              <a:defRPr/>
            </a:lvl1pPr>
            <a:extLst/>
          </a:lstStyle>
          <a:p>
            <a:pPr>
              <a:defRPr/>
            </a:pPr>
            <a:endParaRPr lang="en-GB"/>
          </a:p>
        </p:txBody>
      </p:sp>
      <p:sp>
        <p:nvSpPr>
          <p:cNvPr id="23" name="Slide Number Placeholder 28"/>
          <p:cNvSpPr>
            <a:spLocks noGrp="1"/>
          </p:cNvSpPr>
          <p:nvPr>
            <p:ph type="sldNum" sz="quarter" idx="12"/>
          </p:nvPr>
        </p:nvSpPr>
        <p:spPr/>
        <p:txBody>
          <a:bodyPr/>
          <a:lstStyle>
            <a:lvl1pPr>
              <a:defRPr/>
            </a:lvl1pPr>
            <a:extLst/>
          </a:lstStyle>
          <a:p>
            <a:pPr>
              <a:defRPr/>
            </a:pPr>
            <a:fld id="{6576C358-C3C4-461F-B348-2802A6BAF35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374D663B-E9DC-464E-A6CC-32B607694EB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2196E3F3-D85A-4AE4-83CA-7349D68ABBD5}"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endParaRPr lang="en-GB"/>
          </a:p>
        </p:txBody>
      </p:sp>
      <p:sp>
        <p:nvSpPr>
          <p:cNvPr id="16" name="Slide Number Placeholder 15"/>
          <p:cNvSpPr>
            <a:spLocks noGrp="1"/>
          </p:cNvSpPr>
          <p:nvPr>
            <p:ph type="sldNum" sz="quarter" idx="11"/>
          </p:nvPr>
        </p:nvSpPr>
        <p:spPr/>
        <p:txBody>
          <a:bodyPr/>
          <a:lstStyle/>
          <a:p>
            <a:pPr>
              <a:defRPr/>
            </a:pPr>
            <a:fld id="{9BBE2C40-B796-4780-B679-BE6D10B24F45}" type="slidenum">
              <a:rPr lang="en-GB" smtClean="0"/>
              <a:pPr>
                <a:defRPr/>
              </a:pPr>
              <a:t>‹#›</a:t>
            </a:fld>
            <a:endParaRPr lang="en-GB"/>
          </a:p>
        </p:txBody>
      </p:sp>
      <p:sp>
        <p:nvSpPr>
          <p:cNvPr id="17" name="Footer Placeholder 16"/>
          <p:cNvSpPr>
            <a:spLocks noGrp="1"/>
          </p:cNvSpPr>
          <p:nvPr>
            <p:ph type="ftr" sz="quarter" idx="12"/>
          </p:nvPr>
        </p:nvSpPr>
        <p:spPr/>
        <p:txBody>
          <a:bodyPr/>
          <a:lstStyle/>
          <a:p>
            <a:pPr>
              <a:defRPr/>
            </a:pP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endParaRPr lang="en-GB"/>
          </a:p>
        </p:txBody>
      </p:sp>
      <p:sp>
        <p:nvSpPr>
          <p:cNvPr id="15" name="Slide Number Placeholder 14"/>
          <p:cNvSpPr>
            <a:spLocks noGrp="1"/>
          </p:cNvSpPr>
          <p:nvPr>
            <p:ph type="sldNum" sz="quarter" idx="15"/>
          </p:nvPr>
        </p:nvSpPr>
        <p:spPr/>
        <p:txBody>
          <a:bodyPr/>
          <a:lstStyle>
            <a:lvl1pPr algn="ctr">
              <a:defRPr/>
            </a:lvl1pPr>
          </a:lstStyle>
          <a:p>
            <a:pPr>
              <a:defRPr/>
            </a:pPr>
            <a:fld id="{0B9111E1-E823-42AE-A811-4B61EE92CB29}" type="slidenum">
              <a:rPr lang="en-GB" smtClean="0"/>
              <a:pPr>
                <a:defRPr/>
              </a:pPr>
              <a:t>‹#›</a:t>
            </a:fld>
            <a:endParaRPr lang="en-GB"/>
          </a:p>
        </p:txBody>
      </p:sp>
      <p:sp>
        <p:nvSpPr>
          <p:cNvPr id="16" name="Footer Placeholder 15"/>
          <p:cNvSpPr>
            <a:spLocks noGrp="1"/>
          </p:cNvSpPr>
          <p:nvPr>
            <p:ph type="ftr" sz="quarter" idx="16"/>
          </p:nvPr>
        </p:nvSpPr>
        <p:spPr/>
        <p:txBody>
          <a:bodyPr/>
          <a:lstStyle/>
          <a:p>
            <a:pPr>
              <a:defRPr/>
            </a:pPr>
            <a:endParaRPr lang="en-GB"/>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EA988880-6C85-4FBD-9635-76968F474F36}" type="slidenum">
              <a:rPr lang="en-GB" smtClean="0"/>
              <a:pPr>
                <a:defRPr/>
              </a:pPr>
              <a:t>‹#›</a:t>
            </a:fld>
            <a:endParaRPr lang="en-GB"/>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0392D2F7-869A-474F-870C-7021912BDDAE}" type="slidenum">
              <a:rPr lang="en-GB" smtClean="0"/>
              <a:pPr>
                <a:defRPr/>
              </a:pPr>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01E18047-82E2-4A43-BECD-20A0FD77C0C6}" type="slidenum">
              <a:rPr lang="en-GB" smtClean="0"/>
              <a:pPr>
                <a:defRPr/>
              </a:pPr>
              <a:t>‹#›</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7" name="Date Placeholder 6"/>
          <p:cNvSpPr>
            <a:spLocks noGrp="1"/>
          </p:cNvSpPr>
          <p:nvPr>
            <p:ph type="dt" sz="half" idx="10"/>
          </p:nvPr>
        </p:nvSpPr>
        <p:spPr/>
        <p:txBody>
          <a:bodyPr/>
          <a:lstStyle/>
          <a:p>
            <a:pPr>
              <a:defRPr/>
            </a:pPr>
            <a:endParaRPr lang="en-GB"/>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8574C9B1-758B-4198-89CE-EB4C0505D12F}" type="slidenum">
              <a:rPr lang="en-GB" smtClean="0"/>
              <a:pPr>
                <a:defRPr/>
              </a:pPr>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C6F51BF8-722E-4FD1-9273-DD260650A91F}" type="slidenum">
              <a:rPr lang="en-GB" smtClean="0"/>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endParaRPr lang="en-GB"/>
          </a:p>
        </p:txBody>
      </p:sp>
      <p:sp>
        <p:nvSpPr>
          <p:cNvPr id="9" name="Slide Number Placeholder 8"/>
          <p:cNvSpPr>
            <a:spLocks noGrp="1"/>
          </p:cNvSpPr>
          <p:nvPr>
            <p:ph type="sldNum" sz="quarter" idx="15"/>
          </p:nvPr>
        </p:nvSpPr>
        <p:spPr/>
        <p:txBody>
          <a:bodyPr/>
          <a:lstStyle/>
          <a:p>
            <a:pPr>
              <a:defRPr/>
            </a:pPr>
            <a:fld id="{E5CF8BCC-D186-4971-948F-832D3775A27C}" type="slidenum">
              <a:rPr lang="en-GB" smtClean="0"/>
              <a:pPr>
                <a:defRPr/>
              </a:pPr>
              <a:t>‹#›</a:t>
            </a:fld>
            <a:endParaRPr lang="en-GB"/>
          </a:p>
        </p:txBody>
      </p:sp>
      <p:sp>
        <p:nvSpPr>
          <p:cNvPr id="10" name="Footer Placeholder 9"/>
          <p:cNvSpPr>
            <a:spLocks noGrp="1"/>
          </p:cNvSpPr>
          <p:nvPr>
            <p:ph type="ftr" sz="quarter" idx="16"/>
          </p:nvPr>
        </p:nvSpPr>
        <p:spPr/>
        <p:txBody>
          <a:body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E6A66797-0474-4A88-9F77-82204DB2E105}"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endParaRPr lang="en-GB"/>
          </a:p>
        </p:txBody>
      </p:sp>
      <p:sp>
        <p:nvSpPr>
          <p:cNvPr id="9" name="Slide Number Placeholder 8"/>
          <p:cNvSpPr>
            <a:spLocks noGrp="1"/>
          </p:cNvSpPr>
          <p:nvPr>
            <p:ph type="sldNum" sz="quarter" idx="11"/>
          </p:nvPr>
        </p:nvSpPr>
        <p:spPr/>
        <p:txBody>
          <a:bodyPr/>
          <a:lstStyle/>
          <a:p>
            <a:pPr>
              <a:defRPr/>
            </a:pPr>
            <a:fld id="{E728823A-6BE9-414E-A8FD-6B44B994E2D7}" type="slidenum">
              <a:rPr lang="en-GB" smtClean="0"/>
              <a:pPr>
                <a:defRPr/>
              </a:pPr>
              <a:t>‹#›</a:t>
            </a:fld>
            <a:endParaRPr lang="en-GB"/>
          </a:p>
        </p:txBody>
      </p:sp>
      <p:sp>
        <p:nvSpPr>
          <p:cNvPr id="10" name="Footer Placeholder 9"/>
          <p:cNvSpPr>
            <a:spLocks noGrp="1"/>
          </p:cNvSpPr>
          <p:nvPr>
            <p:ph type="ftr" sz="quarter" idx="12"/>
          </p:nvPr>
        </p:nvSpPr>
        <p:spPr/>
        <p:txBody>
          <a:bodyPr/>
          <a:lstStyle/>
          <a:p>
            <a:pPr>
              <a:defRPr/>
            </a:pPr>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80F7685-F950-48F2-982E-E786B2BBFC54}" type="slidenum">
              <a:rPr lang="en-GB" smtClean="0"/>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2C5AEC8-6D3B-4C72-9F8F-06B760C8BD0F}"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714375" y="5276850"/>
            <a:ext cx="7500938"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706902" y="4214818"/>
            <a:ext cx="5718048" cy="977486"/>
          </a:xfrm>
        </p:spPr>
        <p:txBody>
          <a:bodyPr lIns="82296" bIns="0"/>
          <a:lstStyle>
            <a:lvl1pPr marL="374904">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ltLang="ja-JP" smtClean="0"/>
              <a:t>Click to edit Master text styles</a:t>
            </a:r>
          </a:p>
        </p:txBody>
      </p:sp>
      <p:sp>
        <p:nvSpPr>
          <p:cNvPr id="2" name="Title 1"/>
          <p:cNvSpPr>
            <a:spLocks noGrp="1"/>
          </p:cNvSpPr>
          <p:nvPr>
            <p:ph type="title"/>
          </p:nvPr>
        </p:nvSpPr>
        <p:spPr>
          <a:xfrm>
            <a:off x="706902" y="5366404"/>
            <a:ext cx="8156448" cy="777240"/>
          </a:xfrm>
        </p:spPr>
        <p:txBody>
          <a:bodyPr tIns="64008"/>
          <a:lstStyle>
            <a:lvl1pPr algn="l">
              <a:buNone/>
              <a:defRPr sz="3800" b="1" cap="none" spc="0" baseline="0">
                <a:ln/>
                <a:solidFill>
                  <a:schemeClr val="tx2">
                    <a:lumMod val="75000"/>
                  </a:schemeClr>
                </a:solidFill>
                <a:effectLst/>
              </a:defRPr>
            </a:lvl1pPr>
            <a:extLst/>
          </a:lstStyle>
          <a:p>
            <a:r>
              <a:rPr lang="en-US" altLang="ja-JP" smtClean="0"/>
              <a:t>Click to edit Master title style</a:t>
            </a:r>
            <a:endParaRPr lang="en-US" dirty="0"/>
          </a:p>
        </p:txBody>
      </p:sp>
      <p:sp>
        <p:nvSpPr>
          <p:cNvPr id="5" name="Date Placeholder 3"/>
          <p:cNvSpPr>
            <a:spLocks noGrp="1"/>
          </p:cNvSpPr>
          <p:nvPr>
            <p:ph type="dt" sz="half" idx="10"/>
          </p:nvPr>
        </p:nvSpPr>
        <p:spPr/>
        <p:txBody>
          <a:bodyPr/>
          <a:lstStyle>
            <a:lvl1pPr>
              <a:defRPr/>
            </a:lvl1pPr>
            <a:extLst/>
          </a:lstStyle>
          <a:p>
            <a:pPr>
              <a:defRPr/>
            </a:pPr>
            <a:endParaRPr lang="en-GB"/>
          </a:p>
        </p:txBody>
      </p:sp>
      <p:sp>
        <p:nvSpPr>
          <p:cNvPr id="6" name="Footer Placeholder 4"/>
          <p:cNvSpPr>
            <a:spLocks noGrp="1"/>
          </p:cNvSpPr>
          <p:nvPr>
            <p:ph type="ftr" sz="quarter" idx="11"/>
          </p:nvPr>
        </p:nvSpPr>
        <p:spPr/>
        <p:txBody>
          <a:bodyPr/>
          <a:lstStyle>
            <a:lvl1pPr>
              <a:defRPr/>
            </a:lvl1pPr>
            <a:extLst/>
          </a:lstStyle>
          <a:p>
            <a:pPr>
              <a:defRPr/>
            </a:pPr>
            <a:endParaRPr lang="en-GB"/>
          </a:p>
        </p:txBody>
      </p:sp>
      <p:sp>
        <p:nvSpPr>
          <p:cNvPr id="7" name="Slide Number Placeholder 5"/>
          <p:cNvSpPr>
            <a:spLocks noGrp="1"/>
          </p:cNvSpPr>
          <p:nvPr>
            <p:ph type="sldNum" sz="quarter" idx="12"/>
          </p:nvPr>
        </p:nvSpPr>
        <p:spPr/>
        <p:txBody>
          <a:bodyPr/>
          <a:lstStyle>
            <a:lvl1pPr>
              <a:defRPr/>
            </a:lvl1pPr>
            <a:extLst/>
          </a:lstStyle>
          <a:p>
            <a:pPr>
              <a:defRPr/>
            </a:pPr>
            <a:fld id="{E1A9E4B7-8710-434B-8F8B-FE0CC1A77FC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altLang="ja-JP" smtClean="0"/>
              <a:t>Click to edit Master title style</a:t>
            </a:r>
            <a:endParaRPr lang="en-US" dirty="0"/>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9BD3B5CA-AC06-4C67-A5A3-2933B5EB1B67}"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914400"/>
          </a:xfrm>
        </p:spPr>
        <p:txBody>
          <a:bodyPr/>
          <a:lstStyle>
            <a:lvl1pPr>
              <a:defRPr sz="4000"/>
            </a:lvl1pPr>
            <a:extLst/>
          </a:lstStyle>
          <a:p>
            <a:r>
              <a:rPr lang="en-US" altLang="ja-JP"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endParaRPr lang="en-GB"/>
          </a:p>
        </p:txBody>
      </p:sp>
      <p:sp>
        <p:nvSpPr>
          <p:cNvPr id="9" name="Slide Number Placeholder 8"/>
          <p:cNvSpPr>
            <a:spLocks noGrp="1"/>
          </p:cNvSpPr>
          <p:nvPr>
            <p:ph type="sldNum" sz="quarter" idx="12"/>
          </p:nvPr>
        </p:nvSpPr>
        <p:spPr/>
        <p:txBody>
          <a:bodyPr/>
          <a:lstStyle>
            <a:lvl1pPr>
              <a:defRPr/>
            </a:lvl1pPr>
            <a:extLst/>
          </a:lstStyle>
          <a:p>
            <a:pPr>
              <a:defRPr/>
            </a:pPr>
            <a:fld id="{B8BB4BF7-9B35-4828-BC26-7BF59A4C43B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ltLang="ja-JP" smtClean="0"/>
              <a:t>Click to edit Master title style</a:t>
            </a:r>
            <a:endParaRPr lang="en-US" dirty="0"/>
          </a:p>
        </p:txBody>
      </p:sp>
      <p:sp>
        <p:nvSpPr>
          <p:cNvPr id="3" name="Date Placeholder 13"/>
          <p:cNvSpPr>
            <a:spLocks noGrp="1"/>
          </p:cNvSpPr>
          <p:nvPr>
            <p:ph type="dt" sz="half" idx="10"/>
          </p:nvPr>
        </p:nvSpPr>
        <p:spPr/>
        <p:txBody>
          <a:bodyPr/>
          <a:lstStyle>
            <a:lvl1pPr>
              <a:defRPr/>
            </a:lvl1pPr>
          </a:lstStyle>
          <a:p>
            <a:pPr>
              <a:defRPr/>
            </a:pPr>
            <a:endParaRPr lang="en-GB"/>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22"/>
          <p:cNvSpPr>
            <a:spLocks noGrp="1"/>
          </p:cNvSpPr>
          <p:nvPr>
            <p:ph type="sldNum" sz="quarter" idx="12"/>
          </p:nvPr>
        </p:nvSpPr>
        <p:spPr/>
        <p:txBody>
          <a:bodyPr/>
          <a:lstStyle>
            <a:lvl1pPr>
              <a:defRPr/>
            </a:lvl1pPr>
          </a:lstStyle>
          <a:p>
            <a:pPr>
              <a:defRPr/>
            </a:pPr>
            <a:fld id="{B3710530-E7A2-47FB-8959-6FAD88F5D09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endParaRPr lang="en-GB"/>
          </a:p>
        </p:txBody>
      </p:sp>
      <p:sp>
        <p:nvSpPr>
          <p:cNvPr id="3" name="Footer Placeholder 2"/>
          <p:cNvSpPr>
            <a:spLocks noGrp="1"/>
          </p:cNvSpPr>
          <p:nvPr>
            <p:ph type="ftr" sz="quarter" idx="11"/>
          </p:nvPr>
        </p:nvSpPr>
        <p:spPr/>
        <p:txBody>
          <a:bodyPr/>
          <a:lstStyle>
            <a:lvl1pPr>
              <a:defRPr/>
            </a:lvl1pPr>
            <a:extLst/>
          </a:lstStyle>
          <a:p>
            <a:pPr>
              <a:defRPr/>
            </a:pPr>
            <a:endParaRPr lang="en-GB"/>
          </a:p>
        </p:txBody>
      </p:sp>
      <p:sp>
        <p:nvSpPr>
          <p:cNvPr id="4" name="Slide Number Placeholder 3"/>
          <p:cNvSpPr>
            <a:spLocks noGrp="1"/>
          </p:cNvSpPr>
          <p:nvPr>
            <p:ph type="sldNum" sz="quarter" idx="12"/>
          </p:nvPr>
        </p:nvSpPr>
        <p:spPr/>
        <p:txBody>
          <a:bodyPr/>
          <a:lstStyle>
            <a:lvl1pPr>
              <a:defRPr/>
            </a:lvl1pPr>
            <a:extLst/>
          </a:lstStyle>
          <a:p>
            <a:pPr>
              <a:defRPr/>
            </a:pPr>
            <a:fld id="{4D57D2B6-F468-4CB5-9310-8527F7A4626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2528878" cy="1162050"/>
          </a:xfrm>
        </p:spPr>
        <p:txBody>
          <a:bodyPr anchor="ctr"/>
          <a:lstStyle>
            <a:lvl1pPr algn="l">
              <a:buNone/>
              <a:defRPr sz="2000" b="0"/>
            </a:lvl1pPr>
            <a:extLst/>
          </a:lstStyle>
          <a:p>
            <a:r>
              <a:rPr lang="en-US" altLang="ja-JP" smtClean="0"/>
              <a:t>Click to edit Master title style</a:t>
            </a:r>
            <a:endParaRPr lang="en-US" dirty="0"/>
          </a:p>
        </p:txBody>
      </p:sp>
      <p:sp>
        <p:nvSpPr>
          <p:cNvPr id="3" name="Text Placeholder 2"/>
          <p:cNvSpPr>
            <a:spLocks noGrp="1"/>
          </p:cNvSpPr>
          <p:nvPr>
            <p:ph type="body" idx="2"/>
          </p:nvPr>
        </p:nvSpPr>
        <p:spPr>
          <a:xfrm>
            <a:off x="685800" y="1435100"/>
            <a:ext cx="2528878"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ltLang="ja-JP" smtClean="0"/>
              <a:t>Click to edit Master text styles</a:t>
            </a:r>
          </a:p>
        </p:txBody>
      </p:sp>
      <p:sp>
        <p:nvSpPr>
          <p:cNvPr id="4" name="Content Placeholder 3"/>
          <p:cNvSpPr>
            <a:spLocks noGrp="1"/>
          </p:cNvSpPr>
          <p:nvPr>
            <p:ph sz="half" idx="1"/>
          </p:nvPr>
        </p:nvSpPr>
        <p:spPr>
          <a:xfrm>
            <a:off x="3429000" y="285728"/>
            <a:ext cx="5486400" cy="5721372"/>
          </a:xfrm>
        </p:spPr>
        <p:txBody>
          <a:bodyPr/>
          <a:lstStyle>
            <a:lvl1pPr>
              <a:defRPr sz="3200"/>
            </a:lvl1pPr>
            <a:lvl2pPr>
              <a:defRPr sz="2800"/>
            </a:lvl2pPr>
            <a:lvl3pPr>
              <a:defRPr sz="2400"/>
            </a:lvl3pPr>
            <a:lvl4pPr>
              <a:defRPr sz="2000"/>
            </a:lvl4pPr>
            <a:lvl5pPr>
              <a:defRPr sz="20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5" name="Date Placeholder 13"/>
          <p:cNvSpPr>
            <a:spLocks noGrp="1"/>
          </p:cNvSpPr>
          <p:nvPr>
            <p:ph type="dt" sz="half" idx="10"/>
          </p:nvPr>
        </p:nvSpPr>
        <p:spPr/>
        <p:txBody>
          <a:bodyPr/>
          <a:lstStyle>
            <a:lvl1pPr>
              <a:defRPr/>
            </a:lvl1pPr>
          </a:lstStyle>
          <a:p>
            <a:pPr>
              <a:defRPr/>
            </a:pPr>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9262A635-887D-41E2-841D-398C54591B8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914400" y="4941829"/>
            <a:ext cx="6858000" cy="701749"/>
          </a:xfrm>
        </p:spPr>
        <p:txBody>
          <a:bodyPr anchor="b"/>
          <a:lstStyle>
            <a:lvl1pPr algn="l">
              <a:buNone/>
              <a:defRPr sz="2100" b="0"/>
            </a:lvl1pPr>
            <a:extLst/>
          </a:lstStyle>
          <a:p>
            <a:r>
              <a:rPr lang="en-US" altLang="ja-JP" smtClean="0"/>
              <a:t>Click to edit Master title style</a:t>
            </a:r>
            <a:endParaRPr lang="en-US" dirty="0"/>
          </a:p>
        </p:txBody>
      </p:sp>
      <p:sp>
        <p:nvSpPr>
          <p:cNvPr id="3" name="Picture Placeholder 2"/>
          <p:cNvSpPr>
            <a:spLocks noGrp="1"/>
          </p:cNvSpPr>
          <p:nvPr>
            <p:ph type="pic" idx="1"/>
          </p:nvPr>
        </p:nvSpPr>
        <p:spPr>
          <a:xfrm>
            <a:off x="914400" y="357166"/>
            <a:ext cx="6858048" cy="4286280"/>
          </a:xfrm>
          <a:noFill/>
          <a:ln w="12700">
            <a:noFill/>
          </a:ln>
        </p:spPr>
        <p:txBody>
          <a:bodyPr>
            <a:normAutofit/>
          </a:bodyPr>
          <a:lstStyle>
            <a:lvl1pPr marL="0" indent="0">
              <a:buNone/>
              <a:defRPr sz="3200"/>
            </a:lvl1pPr>
            <a:extLst/>
          </a:lstStyle>
          <a:p>
            <a:pPr lvl="0"/>
            <a:r>
              <a:rPr lang="en-US" altLang="ja-JP" noProof="0" smtClean="0"/>
              <a:t>Click icon to add picture</a:t>
            </a:r>
            <a:endParaRPr lang="en-US" noProof="0" dirty="0"/>
          </a:p>
        </p:txBody>
      </p:sp>
      <p:sp>
        <p:nvSpPr>
          <p:cNvPr id="4" name="Text Placeholder 3"/>
          <p:cNvSpPr>
            <a:spLocks noGrp="1"/>
          </p:cNvSpPr>
          <p:nvPr>
            <p:ph type="body" sz="half" idx="2"/>
          </p:nvPr>
        </p:nvSpPr>
        <p:spPr bwMode="white">
          <a:xfrm>
            <a:off x="914400" y="5643578"/>
            <a:ext cx="6858000" cy="428628"/>
          </a:xfrm>
        </p:spPr>
        <p:txBody>
          <a:bodyPr>
            <a:normAutofit/>
          </a:bodyPr>
          <a:lstStyle>
            <a:lvl1pPr marL="27432" indent="0">
              <a:spcBef>
                <a:spcPts val="0"/>
              </a:spcBef>
              <a:buNone/>
              <a:defRPr sz="1100">
                <a:solidFill>
                  <a:srgbClr val="FFFFFF"/>
                </a:solidFill>
              </a:defRPr>
            </a:lvl1pPr>
            <a:lvl2pPr>
              <a:defRPr sz="1200"/>
            </a:lvl2pPr>
            <a:lvl3pPr>
              <a:defRPr sz="1000"/>
            </a:lvl3pPr>
            <a:lvl4pPr>
              <a:defRPr sz="900"/>
            </a:lvl4pPr>
            <a:lvl5pPr>
              <a:defRPr sz="900"/>
            </a:lvl5pPr>
            <a:extLst/>
          </a:lstStyle>
          <a:p>
            <a:pPr lvl="0"/>
            <a:r>
              <a:rPr lang="en-US" altLang="ja-JP"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27DF067C-B617-47ED-9BD0-88F3FF941E6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214313"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extLst/>
          </a:lstStyle>
          <a:p>
            <a:r>
              <a:rPr lang="en-US" altLang="ja-JP" smtClean="0"/>
              <a:t>Click to edit Master title style</a:t>
            </a:r>
            <a:endParaRPr lang="en-US" dirty="0"/>
          </a:p>
        </p:txBody>
      </p:sp>
      <p:sp>
        <p:nvSpPr>
          <p:cNvPr id="2052" name="Text Placeholder 12"/>
          <p:cNvSpPr>
            <a:spLocks noGrp="1"/>
          </p:cNvSpPr>
          <p:nvPr>
            <p:ph type="body" idx="1"/>
          </p:nvPr>
        </p:nvSpPr>
        <p:spPr bwMode="auto">
          <a:xfrm>
            <a:off x="914400" y="1571625"/>
            <a:ext cx="7772400" cy="4784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smtClean="0"/>
          </a:p>
        </p:txBody>
      </p:sp>
      <p:sp>
        <p:nvSpPr>
          <p:cNvPr id="14" name="Date Placeholder 13"/>
          <p:cNvSpPr>
            <a:spLocks noGrp="1"/>
          </p:cNvSpPr>
          <p:nvPr>
            <p:ph type="dt" sz="half" idx="2"/>
          </p:nvPr>
        </p:nvSpPr>
        <p:spPr>
          <a:xfrm>
            <a:off x="6477000" y="6421438"/>
            <a:ext cx="2133600" cy="365125"/>
          </a:xfrm>
          <a:prstGeom prst="rect">
            <a:avLst/>
          </a:prstGeom>
        </p:spPr>
        <p:txBody>
          <a:bodyPr vert="horz" anchor="b"/>
          <a:lstStyle>
            <a:lvl1pPr algn="l">
              <a:defRPr sz="1100">
                <a:solidFill>
                  <a:schemeClr val="tx2"/>
                </a:solidFill>
                <a:latin typeface="Arial" charset="0"/>
              </a:defRPr>
            </a:lvl1pPr>
            <a:extLst/>
          </a:lstStyle>
          <a:p>
            <a:pPr>
              <a:defRPr/>
            </a:pPr>
            <a:endParaRPr lang="en-GB"/>
          </a:p>
        </p:txBody>
      </p:sp>
      <p:sp>
        <p:nvSpPr>
          <p:cNvPr id="3" name="Footer Placeholder 2"/>
          <p:cNvSpPr>
            <a:spLocks noGrp="1"/>
          </p:cNvSpPr>
          <p:nvPr>
            <p:ph type="ftr" sz="quarter" idx="3"/>
          </p:nvPr>
        </p:nvSpPr>
        <p:spPr>
          <a:xfrm>
            <a:off x="914400" y="6421438"/>
            <a:ext cx="5562600" cy="365125"/>
          </a:xfrm>
          <a:prstGeom prst="rect">
            <a:avLst/>
          </a:prstGeom>
        </p:spPr>
        <p:txBody>
          <a:bodyPr vert="horz" anchor="b"/>
          <a:lstStyle>
            <a:lvl1pPr algn="r">
              <a:defRPr sz="1100">
                <a:solidFill>
                  <a:schemeClr val="tx2"/>
                </a:solidFill>
                <a:latin typeface="Arial" charset="0"/>
              </a:defRPr>
            </a:lvl1pPr>
            <a:extLst/>
          </a:lstStyle>
          <a:p>
            <a:pPr>
              <a:defRPr/>
            </a:pPr>
            <a:endParaRPr lang="en-GB"/>
          </a:p>
        </p:txBody>
      </p:sp>
      <p:sp>
        <p:nvSpPr>
          <p:cNvPr id="23" name="Slide Number Placeholder 22"/>
          <p:cNvSpPr>
            <a:spLocks noGrp="1"/>
          </p:cNvSpPr>
          <p:nvPr>
            <p:ph type="sldNum" sz="quarter" idx="4"/>
          </p:nvPr>
        </p:nvSpPr>
        <p:spPr>
          <a:xfrm>
            <a:off x="8610600" y="6421438"/>
            <a:ext cx="457200" cy="365125"/>
          </a:xfrm>
          <a:prstGeom prst="rect">
            <a:avLst/>
          </a:prstGeom>
        </p:spPr>
        <p:txBody>
          <a:bodyPr vert="horz" anchor="b"/>
          <a:lstStyle>
            <a:lvl1pPr algn="l">
              <a:defRPr sz="1200">
                <a:solidFill>
                  <a:schemeClr val="tx2"/>
                </a:solidFill>
                <a:latin typeface="Arial" charset="0"/>
              </a:defRPr>
            </a:lvl1pPr>
            <a:extLst/>
          </a:lstStyle>
          <a:p>
            <a:pPr>
              <a:defRPr/>
            </a:pPr>
            <a:fld id="{BD32DEE5-7F8C-4A72-905A-123521C65AD7}" type="slidenum">
              <a:rPr lang="en-GB"/>
              <a:pPr>
                <a:defRPr/>
              </a:pPr>
              <a:t>‹#›</a:t>
            </a:fld>
            <a:endParaRPr lang="en-GB"/>
          </a:p>
        </p:txBody>
      </p:sp>
      <p:cxnSp>
        <p:nvCxnSpPr>
          <p:cNvPr id="20" name="Straight Connector 19"/>
          <p:cNvCxnSpPr/>
          <p:nvPr/>
        </p:nvCxnSpPr>
        <p:spPr>
          <a:xfrm rot="5400000">
            <a:off x="-3293268" y="3429794"/>
            <a:ext cx="6858000" cy="1587"/>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44056" y="3428206"/>
            <a:ext cx="6858000" cy="1588"/>
          </a:xfrm>
          <a:prstGeom prst="line">
            <a:avLst/>
          </a:prstGeom>
          <a:ln w="12700">
            <a:solidFill>
              <a:schemeClr val="bg2">
                <a:lumMod val="75000"/>
                <a:alpha val="59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185318" y="3428206"/>
            <a:ext cx="6858000" cy="1587"/>
          </a:xfrm>
          <a:prstGeom prst="line">
            <a:avLst/>
          </a:prstGeom>
          <a:ln w="31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99919" y="3428206"/>
            <a:ext cx="6858000" cy="1588"/>
          </a:xfrm>
          <a:prstGeom prst="line">
            <a:avLst/>
          </a:prstGeom>
          <a:ln w="285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838" r:id="rId1"/>
    <p:sldLayoutId id="2147483832" r:id="rId2"/>
    <p:sldLayoutId id="2147483839" r:id="rId3"/>
    <p:sldLayoutId id="2147483840" r:id="rId4"/>
    <p:sldLayoutId id="2147483841" r:id="rId5"/>
    <p:sldLayoutId id="2147483833" r:id="rId6"/>
    <p:sldLayoutId id="2147483842" r:id="rId7"/>
    <p:sldLayoutId id="2147483834" r:id="rId8"/>
    <p:sldLayoutId id="2147483835" r:id="rId9"/>
    <p:sldLayoutId id="2147483836" r:id="rId10"/>
    <p:sldLayoutId id="2147483837" r:id="rId11"/>
  </p:sldLayoutIdLst>
  <p:txStyles>
    <p:titleStyle>
      <a:lvl1pPr algn="l" rtl="0" eaLnBrk="0" fontAlgn="base" hangingPunct="0">
        <a:spcBef>
          <a:spcPct val="0"/>
        </a:spcBef>
        <a:spcAft>
          <a:spcPct val="0"/>
        </a:spcAft>
        <a:defRPr kumimoji="1" sz="4000" b="1" kern="1200">
          <a:ln/>
          <a:gradFill>
            <a:gsLst>
              <a:gs pos="0">
                <a:schemeClr val="tx2">
                  <a:lumMod val="90000"/>
                </a:schemeClr>
              </a:gs>
              <a:gs pos="50000">
                <a:schemeClr val="tx2">
                  <a:lumMod val="50000"/>
                </a:schemeClr>
              </a:gs>
              <a:gs pos="100000">
                <a:schemeClr val="tx2">
                  <a:lumMod val="25000"/>
                </a:schemeClr>
              </a:gs>
            </a:gsLst>
            <a:lin ang="5400000" scaled="0"/>
          </a:gradFill>
          <a:latin typeface="+mj-lt"/>
          <a:ea typeface="+mj-ea"/>
          <a:cs typeface="+mj-cs"/>
        </a:defRPr>
      </a:lvl1pPr>
      <a:lvl2pPr algn="l" rtl="0" eaLnBrk="0" fontAlgn="base" hangingPunct="0">
        <a:spcBef>
          <a:spcPct val="0"/>
        </a:spcBef>
        <a:spcAft>
          <a:spcPct val="0"/>
        </a:spcAft>
        <a:defRPr kumimoji="1" sz="4000" b="1">
          <a:solidFill>
            <a:schemeClr val="tx1"/>
          </a:solidFill>
          <a:latin typeface="Consolas" pitchFamily="49" charset="0"/>
        </a:defRPr>
      </a:lvl2pPr>
      <a:lvl3pPr algn="l" rtl="0" eaLnBrk="0" fontAlgn="base" hangingPunct="0">
        <a:spcBef>
          <a:spcPct val="0"/>
        </a:spcBef>
        <a:spcAft>
          <a:spcPct val="0"/>
        </a:spcAft>
        <a:defRPr kumimoji="1" sz="4000" b="1">
          <a:solidFill>
            <a:schemeClr val="tx1"/>
          </a:solidFill>
          <a:latin typeface="Consolas" pitchFamily="49" charset="0"/>
        </a:defRPr>
      </a:lvl3pPr>
      <a:lvl4pPr algn="l" rtl="0" eaLnBrk="0" fontAlgn="base" hangingPunct="0">
        <a:spcBef>
          <a:spcPct val="0"/>
        </a:spcBef>
        <a:spcAft>
          <a:spcPct val="0"/>
        </a:spcAft>
        <a:defRPr kumimoji="1" sz="4000" b="1">
          <a:solidFill>
            <a:schemeClr val="tx1"/>
          </a:solidFill>
          <a:latin typeface="Consolas" pitchFamily="49" charset="0"/>
        </a:defRPr>
      </a:lvl4pPr>
      <a:lvl5pPr algn="l" rtl="0" eaLnBrk="0" fontAlgn="base" hangingPunct="0">
        <a:spcBef>
          <a:spcPct val="0"/>
        </a:spcBef>
        <a:spcAft>
          <a:spcPct val="0"/>
        </a:spcAft>
        <a:defRPr kumimoji="1" sz="4000" b="1">
          <a:solidFill>
            <a:schemeClr val="tx1"/>
          </a:solidFill>
          <a:latin typeface="Consolas" pitchFamily="49" charset="0"/>
        </a:defRPr>
      </a:lvl5pPr>
      <a:lvl6pPr marL="457200" algn="l" rtl="0" fontAlgn="base">
        <a:spcBef>
          <a:spcPct val="0"/>
        </a:spcBef>
        <a:spcAft>
          <a:spcPct val="0"/>
        </a:spcAft>
        <a:defRPr kumimoji="1" sz="4000" b="1">
          <a:solidFill>
            <a:schemeClr val="tx1"/>
          </a:solidFill>
          <a:latin typeface="Consolas" pitchFamily="49" charset="0"/>
        </a:defRPr>
      </a:lvl6pPr>
      <a:lvl7pPr marL="914400" algn="l" rtl="0" fontAlgn="base">
        <a:spcBef>
          <a:spcPct val="0"/>
        </a:spcBef>
        <a:spcAft>
          <a:spcPct val="0"/>
        </a:spcAft>
        <a:defRPr kumimoji="1" sz="4000" b="1">
          <a:solidFill>
            <a:schemeClr val="tx1"/>
          </a:solidFill>
          <a:latin typeface="Consolas" pitchFamily="49" charset="0"/>
        </a:defRPr>
      </a:lvl7pPr>
      <a:lvl8pPr marL="1371600" algn="l" rtl="0" fontAlgn="base">
        <a:spcBef>
          <a:spcPct val="0"/>
        </a:spcBef>
        <a:spcAft>
          <a:spcPct val="0"/>
        </a:spcAft>
        <a:defRPr kumimoji="1" sz="4000" b="1">
          <a:solidFill>
            <a:schemeClr val="tx1"/>
          </a:solidFill>
          <a:latin typeface="Consolas" pitchFamily="49" charset="0"/>
        </a:defRPr>
      </a:lvl8pPr>
      <a:lvl9pPr marL="1828800" algn="l" rtl="0" fontAlgn="base">
        <a:spcBef>
          <a:spcPct val="0"/>
        </a:spcBef>
        <a:spcAft>
          <a:spcPct val="0"/>
        </a:spcAft>
        <a:defRPr kumimoji="1" sz="4000" b="1">
          <a:solidFill>
            <a:schemeClr val="tx1"/>
          </a:solidFill>
          <a:latin typeface="Consolas" pitchFamily="49" charset="0"/>
        </a:defRPr>
      </a:lvl9pPr>
      <a:extLst/>
    </p:titleStyle>
    <p:bodyStyle>
      <a:lvl1pPr marL="411163" indent="-342900" algn="l" rtl="0" eaLnBrk="0" fontAlgn="base" hangingPunct="0">
        <a:spcBef>
          <a:spcPts val="700"/>
        </a:spcBef>
        <a:spcAft>
          <a:spcPct val="0"/>
        </a:spcAft>
        <a:buClr>
          <a:srgbClr val="92406E"/>
        </a:buClr>
        <a:buSzPct val="85000"/>
        <a:buFont typeface="Wingdings 2" pitchFamily="18" charset="2"/>
        <a:buChar char=""/>
        <a:defRPr kumimoji="1" sz="3000" kern="1200">
          <a:solidFill>
            <a:schemeClr val="tx1"/>
          </a:solidFill>
          <a:latin typeface="+mn-lt"/>
          <a:ea typeface="+mn-ea"/>
          <a:cs typeface="+mn-cs"/>
        </a:defRPr>
      </a:lvl1pPr>
      <a:lvl2pPr marL="739775" indent="-285750" algn="l" rtl="0" eaLnBrk="0" fontAlgn="base" hangingPunct="0">
        <a:spcBef>
          <a:spcPct val="20000"/>
        </a:spcBef>
        <a:spcAft>
          <a:spcPct val="0"/>
        </a:spcAft>
        <a:buClr>
          <a:srgbClr val="D59FBD"/>
        </a:buClr>
        <a:buSzPct val="80000"/>
        <a:buFont typeface="Wingdings" pitchFamily="2" charset="2"/>
        <a:buChar char="l"/>
        <a:defRPr kumimoji="1" sz="26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3BFD3"/>
        </a:buClr>
        <a:buSzPct val="65000"/>
        <a:buFont typeface="Wingdings 2" pitchFamily="18" charset="2"/>
        <a:buChar char=""/>
        <a:defRPr kumimoji="1"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1DFE9"/>
        </a:buClr>
        <a:buSzPct val="100000"/>
        <a:buFont typeface="Arial" pitchFamily="34" charset="0"/>
        <a:buChar char="•"/>
        <a:defRPr kumimoji="1"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92406E"/>
        </a:buClr>
        <a:buSzPct val="50000"/>
        <a:buFont typeface="Wingdings" pitchFamily="2" charset="2"/>
        <a:buChar char="n"/>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GB"/>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GB"/>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BD32DEE5-7F8C-4A72-905A-123521C65AD7}" type="slidenum">
              <a:rPr lang="en-GB" smtClean="0"/>
              <a:pPr>
                <a:defRPr/>
              </a:pPr>
              <a:t>‹#›</a:t>
            </a:fld>
            <a:endParaRPr lang="en-GB"/>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2" name="Image (Anabaptist Bible)" descr="GreekColumns-02.jpg"/>
          <p:cNvPicPr>
            <a:picLocks noChangeAspect="1"/>
          </p:cNvPicPr>
          <p:nvPr/>
        </p:nvPicPr>
        <p:blipFill>
          <a:blip r:embed="rId2" cstate="print"/>
          <a:stretch>
            <a:fillRect/>
          </a:stretch>
        </p:blipFill>
        <p:spPr>
          <a:xfrm>
            <a:off x="365760" y="4572000"/>
            <a:ext cx="2286000" cy="1714499"/>
          </a:xfrm>
          <a:prstGeom prst="roundRect">
            <a:avLst>
              <a:gd name="adj" fmla="val 16667"/>
            </a:avLst>
          </a:prstGeom>
          <a:solidFill>
            <a:schemeClr val="tx1">
              <a:lumMod val="85000"/>
            </a:schemeClr>
          </a:solidFill>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6" name="Textbox 3"/>
          <p:cNvSpPr txBox="1"/>
          <p:nvPr/>
        </p:nvSpPr>
        <p:spPr>
          <a:xfrm>
            <a:off x="3108960" y="5473005"/>
            <a:ext cx="5943600" cy="1384995"/>
          </a:xfrm>
          <a:prstGeom prst="rect">
            <a:avLst/>
          </a:prstGeom>
          <a:noFill/>
        </p:spPr>
        <p:txBody>
          <a:bodyPr wrap="square">
            <a:spAutoFit/>
          </a:bodyPr>
          <a:lstStyle/>
          <a:p>
            <a:pPr>
              <a:spcAft>
                <a:spcPts val="600"/>
              </a:spcAft>
              <a:defRPr/>
            </a:pPr>
            <a:r>
              <a:rPr lang="en-US" sz="2800" dirty="0" smtClean="0">
                <a:effectLst>
                  <a:outerShdw blurRad="38100" dist="38100" dir="2700000" algn="tl">
                    <a:srgbClr val="000000"/>
                  </a:outerShdw>
                </a:effectLst>
                <a:latin typeface="Arial Narrow" pitchFamily="34" charset="0"/>
              </a:rPr>
              <a:t>Such characterized these Baptists of every century from the time of Christ to the present.</a:t>
            </a:r>
            <a:endParaRPr lang="en-US" sz="2800" dirty="0">
              <a:effectLst>
                <a:outerShdw blurRad="38100" dist="38100" dir="2700000" algn="tl">
                  <a:srgbClr val="000000"/>
                </a:outerShdw>
              </a:effectLst>
              <a:latin typeface="Arial Narrow" pitchFamily="34" charset="0"/>
            </a:endParaRPr>
          </a:p>
        </p:txBody>
      </p:sp>
      <p:sp>
        <p:nvSpPr>
          <p:cNvPr id="15" name="Textbox 2"/>
          <p:cNvSpPr txBox="1"/>
          <p:nvPr/>
        </p:nvSpPr>
        <p:spPr>
          <a:xfrm>
            <a:off x="2917371" y="3383280"/>
            <a:ext cx="3410857" cy="1931298"/>
          </a:xfrm>
          <a:prstGeom prst="rect">
            <a:avLst/>
          </a:prstGeom>
          <a:noFill/>
        </p:spPr>
        <p:txBody>
          <a:bodyPr wrap="square">
            <a:spAutoFit/>
          </a:bodyPr>
          <a:lstStyle/>
          <a:p>
            <a:pPr marL="465138" indent="-449263">
              <a:spcAft>
                <a:spcPts val="300"/>
              </a:spcAft>
              <a:buFont typeface="Arial" pitchFamily="34" charset="0"/>
              <a:buChar char="•"/>
              <a:defRPr/>
            </a:pPr>
            <a:r>
              <a:rPr lang="en-US" sz="2800" dirty="0" smtClean="0">
                <a:solidFill>
                  <a:srgbClr val="FFC000"/>
                </a:solidFill>
                <a:effectLst>
                  <a:outerShdw blurRad="38100" dist="50800" dir="2700000" algn="tl">
                    <a:srgbClr val="000000"/>
                  </a:outerShdw>
                </a:effectLst>
                <a:latin typeface="Arial Narrow" pitchFamily="34" charset="0"/>
              </a:rPr>
              <a:t>a persecuted people</a:t>
            </a:r>
          </a:p>
          <a:p>
            <a:pPr marL="465138" indent="-449263">
              <a:spcAft>
                <a:spcPts val="300"/>
              </a:spcAft>
              <a:buFont typeface="Arial" pitchFamily="34" charset="0"/>
              <a:buChar char="•"/>
              <a:defRPr/>
            </a:pPr>
            <a:r>
              <a:rPr lang="en-US" sz="2800" dirty="0" smtClean="0">
                <a:solidFill>
                  <a:srgbClr val="FFC000"/>
                </a:solidFill>
                <a:effectLst>
                  <a:outerShdw blurRad="38100" dist="50800" dir="2700000" algn="tl">
                    <a:srgbClr val="000000"/>
                  </a:outerShdw>
                </a:effectLst>
                <a:latin typeface="Arial Narrow" pitchFamily="34" charset="0"/>
              </a:rPr>
              <a:t>a hunted people</a:t>
            </a:r>
          </a:p>
          <a:p>
            <a:pPr marL="465138" indent="-449263">
              <a:spcAft>
                <a:spcPts val="300"/>
              </a:spcAft>
              <a:buFont typeface="Arial" pitchFamily="34" charset="0"/>
              <a:buChar char="•"/>
              <a:defRPr/>
            </a:pPr>
            <a:r>
              <a:rPr lang="en-US" sz="2800" dirty="0" smtClean="0">
                <a:solidFill>
                  <a:srgbClr val="FFC000"/>
                </a:solidFill>
                <a:effectLst>
                  <a:outerShdw blurRad="38100" dist="50800" dir="2700000" algn="tl">
                    <a:srgbClr val="000000"/>
                  </a:outerShdw>
                </a:effectLst>
                <a:latin typeface="Arial Narrow" pitchFamily="34" charset="0"/>
              </a:rPr>
              <a:t>a noble people</a:t>
            </a:r>
          </a:p>
          <a:p>
            <a:pPr marL="465138" indent="-449263">
              <a:spcAft>
                <a:spcPts val="600"/>
              </a:spcAft>
              <a:buFont typeface="Arial" pitchFamily="34" charset="0"/>
              <a:buChar char="•"/>
              <a:defRPr/>
            </a:pPr>
            <a:r>
              <a:rPr lang="en-US" sz="2800" dirty="0" smtClean="0">
                <a:solidFill>
                  <a:srgbClr val="FFC000"/>
                </a:solidFill>
                <a:effectLst>
                  <a:outerShdw blurRad="38100" dist="50800" dir="2700000" algn="tl">
                    <a:srgbClr val="000000"/>
                  </a:outerShdw>
                </a:effectLst>
                <a:latin typeface="Arial Narrow" pitchFamily="34" charset="0"/>
              </a:rPr>
              <a:t>a feared people</a:t>
            </a:r>
          </a:p>
        </p:txBody>
      </p:sp>
      <p:sp>
        <p:nvSpPr>
          <p:cNvPr id="11" name="Textbox 1"/>
          <p:cNvSpPr txBox="1"/>
          <p:nvPr/>
        </p:nvSpPr>
        <p:spPr>
          <a:xfrm>
            <a:off x="391886" y="2685143"/>
            <a:ext cx="8752114" cy="523220"/>
          </a:xfrm>
          <a:prstGeom prst="rect">
            <a:avLst/>
          </a:prstGeom>
          <a:noFill/>
        </p:spPr>
        <p:txBody>
          <a:bodyPr wrap="square">
            <a:spAutoFit/>
          </a:bodyPr>
          <a:lstStyle/>
          <a:p>
            <a:pPr>
              <a:spcAft>
                <a:spcPts val="600"/>
              </a:spcAft>
              <a:defRPr/>
            </a:pPr>
            <a:r>
              <a:rPr lang="en-US" sz="2800" dirty="0">
                <a:effectLst>
                  <a:outerShdw blurRad="38100" dist="38100" dir="2700000" algn="tl">
                    <a:srgbClr val="000000"/>
                  </a:outerShdw>
                </a:effectLst>
                <a:latin typeface="Arial Narrow" pitchFamily="34" charset="0"/>
              </a:rPr>
              <a:t>Ultimately, fifty million were even stripped of that. </a:t>
            </a:r>
            <a:r>
              <a:rPr lang="en-US" sz="2800" dirty="0" smtClean="0">
                <a:effectLst>
                  <a:outerShdw blurRad="38100" dist="38100" dir="2700000" algn="tl">
                    <a:srgbClr val="000000"/>
                  </a:outerShdw>
                </a:effectLst>
                <a:latin typeface="Arial Narrow" pitchFamily="34" charset="0"/>
              </a:rPr>
              <a:t> They were…</a:t>
            </a:r>
          </a:p>
        </p:txBody>
      </p:sp>
      <p:sp>
        <p:nvSpPr>
          <p:cNvPr id="13"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The Baptist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7" name="Header Group"/>
          <p:cNvGrpSpPr/>
          <p:nvPr/>
        </p:nvGrpSpPr>
        <p:grpSpPr>
          <a:xfrm>
            <a:off x="188913" y="203654"/>
            <a:ext cx="8955087" cy="2342309"/>
            <a:chOff x="188913" y="203654"/>
            <a:chExt cx="8955087" cy="2342309"/>
          </a:xfrm>
        </p:grpSpPr>
        <p:pic>
          <p:nvPicPr>
            <p:cNvPr id="18"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9"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0" name="Image (Anabaptist Bible)" descr="GreekColumns-02.jpg"/>
          <p:cNvPicPr>
            <a:picLocks noChangeAspect="1"/>
          </p:cNvPicPr>
          <p:nvPr/>
        </p:nvPicPr>
        <p:blipFill>
          <a:blip r:embed="rId2" cstate="print"/>
          <a:stretch>
            <a:fillRect/>
          </a:stretch>
        </p:blipFill>
        <p:spPr>
          <a:xfrm>
            <a:off x="365760" y="4572000"/>
            <a:ext cx="2286000" cy="1714499"/>
          </a:xfrm>
          <a:prstGeom prst="roundRect">
            <a:avLst>
              <a:gd name="adj" fmla="val 16667"/>
            </a:avLst>
          </a:prstGeom>
          <a:solidFill>
            <a:schemeClr val="tx1">
              <a:lumMod val="85000"/>
            </a:schemeClr>
          </a:solidFill>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21" name="Textbox 2"/>
          <p:cNvSpPr txBox="1"/>
          <p:nvPr/>
        </p:nvSpPr>
        <p:spPr>
          <a:xfrm>
            <a:off x="2931886" y="3976914"/>
            <a:ext cx="6212114" cy="2831544"/>
          </a:xfrm>
          <a:prstGeom prst="rect">
            <a:avLst/>
          </a:prstGeom>
          <a:noFill/>
        </p:spPr>
        <p:txBody>
          <a:bodyPr wrap="square">
            <a:spAutoFit/>
          </a:bodyPr>
          <a:lstStyle/>
          <a:p>
            <a:pPr>
              <a:spcAft>
                <a:spcPts val="1200"/>
              </a:spcAft>
              <a:defRPr/>
            </a:pPr>
            <a:r>
              <a:rPr lang="en-US" sz="2800" dirty="0" smtClean="0">
                <a:effectLst>
                  <a:outerShdw blurRad="38100" dist="38100" dir="2700000" algn="tl">
                    <a:srgbClr val="000000"/>
                  </a:outerShdw>
                </a:effectLst>
                <a:latin typeface="Arial Narrow" pitchFamily="34" charset="0"/>
              </a:rPr>
              <a:t>Yet, the </a:t>
            </a:r>
            <a:r>
              <a:rPr lang="en-US" sz="2800" dirty="0">
                <a:effectLst>
                  <a:outerShdw blurRad="38100" dist="38100" dir="2700000" algn="tl">
                    <a:srgbClr val="000000"/>
                  </a:outerShdw>
                </a:effectLst>
                <a:latin typeface="Arial Narrow" pitchFamily="34" charset="0"/>
              </a:rPr>
              <a:t>Lord promised His church He would be with them from the time of His personal ministry to the end of this present </a:t>
            </a:r>
            <a:r>
              <a:rPr lang="en-US" sz="2800" dirty="0" smtClean="0">
                <a:effectLst>
                  <a:outerShdw blurRad="38100" dist="38100" dir="2700000" algn="tl">
                    <a:srgbClr val="000000"/>
                  </a:outerShdw>
                </a:effectLst>
                <a:latin typeface="Arial Narrow" pitchFamily="34" charset="0"/>
              </a:rPr>
              <a:t>age.</a:t>
            </a:r>
          </a:p>
          <a:p>
            <a:pPr>
              <a:spcAft>
                <a:spcPts val="0"/>
              </a:spcAft>
              <a:defRPr/>
            </a:pPr>
            <a:r>
              <a:rPr lang="en-US" sz="2800" dirty="0" smtClean="0">
                <a:effectLst>
                  <a:outerShdw blurRad="38100" dist="38100" dir="2700000" algn="tl">
                    <a:srgbClr val="000000"/>
                  </a:outerShdw>
                </a:effectLst>
                <a:latin typeface="Arial Narrow" pitchFamily="34" charset="0"/>
              </a:rPr>
              <a:t>In </a:t>
            </a:r>
            <a:r>
              <a:rPr lang="en-US" sz="2800" dirty="0">
                <a:effectLst>
                  <a:outerShdw blurRad="38100" dist="38100" dir="2700000" algn="tl">
                    <a:srgbClr val="000000"/>
                  </a:outerShdw>
                </a:effectLst>
                <a:latin typeface="Arial Narrow" pitchFamily="34" charset="0"/>
              </a:rPr>
              <a:t>order for this to be fulfilled, the church would necessarily have to perpetuate herself until Jesus came to receive her unto Himself</a:t>
            </a:r>
            <a:r>
              <a:rPr lang="en-US" sz="2800" dirty="0" smtClean="0">
                <a:effectLst>
                  <a:outerShdw blurRad="38100" dist="38100" dir="2700000" algn="tl">
                    <a:srgbClr val="000000"/>
                  </a:outerShdw>
                </a:effectLst>
                <a:latin typeface="Arial Narrow" pitchFamily="34" charset="0"/>
              </a:rPr>
              <a:t>.</a:t>
            </a:r>
            <a:endParaRPr lang="en-US" sz="2800" dirty="0">
              <a:effectLst>
                <a:outerShdw blurRad="38100" dist="38100" dir="2700000" algn="tl">
                  <a:srgbClr val="000000"/>
                </a:outerShdw>
              </a:effectLst>
              <a:latin typeface="Arial Narrow" pitchFamily="34" charset="0"/>
            </a:endParaRPr>
          </a:p>
        </p:txBody>
      </p:sp>
      <p:sp>
        <p:nvSpPr>
          <p:cNvPr id="11" name="Textbox 1"/>
          <p:cNvSpPr txBox="1"/>
          <p:nvPr/>
        </p:nvSpPr>
        <p:spPr>
          <a:xfrm>
            <a:off x="377372" y="2946852"/>
            <a:ext cx="8461827" cy="954107"/>
          </a:xfrm>
          <a:prstGeom prst="rect">
            <a:avLst/>
          </a:prstGeom>
          <a:noFill/>
        </p:spPr>
        <p:txBody>
          <a:bodyPr wrap="square">
            <a:spAutoFit/>
          </a:bodyPr>
          <a:lstStyle/>
          <a:p>
            <a:pPr>
              <a:spcAft>
                <a:spcPts val="0"/>
              </a:spcAft>
              <a:defRPr/>
            </a:pPr>
            <a:r>
              <a:rPr lang="en-US" sz="2800" dirty="0">
                <a:effectLst>
                  <a:outerShdw blurRad="38100" dist="38100" dir="2700000" algn="tl">
                    <a:srgbClr val="000000"/>
                  </a:outerShdw>
                </a:effectLst>
                <a:latin typeface="Arial Narrow" pitchFamily="34" charset="0"/>
              </a:rPr>
              <a:t>These were the so called "heretics" identified by their faith and practice as Baptists; the target of Satan's </a:t>
            </a:r>
            <a:r>
              <a:rPr lang="en-US" sz="2800" dirty="0" smtClean="0">
                <a:effectLst>
                  <a:outerShdw blurRad="38100" dist="38100" dir="2700000" algn="tl">
                    <a:srgbClr val="000000"/>
                  </a:outerShdw>
                </a:effectLst>
                <a:latin typeface="Arial Narrow" pitchFamily="34" charset="0"/>
              </a:rPr>
              <a:t>darts.</a:t>
            </a:r>
            <a:endParaRPr lang="en-US" sz="2800" dirty="0">
              <a:effectLst>
                <a:outerShdw blurRad="38100" dist="38100" dir="2700000" algn="tl">
                  <a:srgbClr val="000000"/>
                </a:outerShdw>
              </a:effectLst>
              <a:latin typeface="Arial Narrow" pitchFamily="34" charset="0"/>
            </a:endParaRPr>
          </a:p>
        </p:txBody>
      </p:sp>
      <p:sp>
        <p:nvSpPr>
          <p:cNvPr id="13"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The Baptist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5"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1" name="Image (Anabaptist Bible)" descr="GreekColumns-02.jpg"/>
          <p:cNvPicPr>
            <a:picLocks noChangeAspect="1"/>
          </p:cNvPicPr>
          <p:nvPr/>
        </p:nvPicPr>
        <p:blipFill>
          <a:blip r:embed="rId2" cstate="print"/>
          <a:stretch>
            <a:fillRect/>
          </a:stretch>
        </p:blipFill>
        <p:spPr>
          <a:xfrm>
            <a:off x="365760" y="4572000"/>
            <a:ext cx="2286000" cy="1714499"/>
          </a:xfrm>
          <a:prstGeom prst="roundRect">
            <a:avLst>
              <a:gd name="adj" fmla="val 16667"/>
            </a:avLst>
          </a:prstGeom>
          <a:solidFill>
            <a:schemeClr val="tx1">
              <a:lumMod val="85000"/>
            </a:schemeClr>
          </a:solidFill>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2"/>
          <p:cNvSpPr/>
          <p:nvPr/>
        </p:nvSpPr>
        <p:spPr>
          <a:xfrm>
            <a:off x="3931920" y="5820228"/>
            <a:ext cx="4455885" cy="830997"/>
          </a:xfrm>
          <a:prstGeom prst="rect">
            <a:avLst/>
          </a:prstGeom>
          <a:solidFill>
            <a:schemeClr val="tx1">
              <a:lumMod val="85000"/>
            </a:schemeClr>
          </a:solidFill>
          <a:effectLst/>
        </p:spPr>
        <p:txBody>
          <a:bodyPr wrap="square">
            <a:spAutoFit/>
          </a:bodyPr>
          <a:lstStyle/>
          <a:p>
            <a:r>
              <a:rPr lang="en-US" sz="2400" dirty="0" smtClean="0">
                <a:solidFill>
                  <a:schemeClr val="bg1"/>
                </a:solidFill>
                <a:effectLst>
                  <a:outerShdw blurRad="38100" dist="38100" dir="2700000" algn="tl">
                    <a:schemeClr val="tx1"/>
                  </a:outerShdw>
                </a:effectLst>
                <a:latin typeface="Arial Narrow" pitchFamily="34" charset="0"/>
              </a:rPr>
              <a:t>*  Baptist </a:t>
            </a:r>
            <a:r>
              <a:rPr lang="en-US" sz="2400" dirty="0">
                <a:solidFill>
                  <a:schemeClr val="bg1"/>
                </a:solidFill>
                <a:effectLst>
                  <a:outerShdw blurRad="38100" dist="38100" dir="2700000" algn="tl">
                    <a:schemeClr val="tx1"/>
                  </a:outerShdw>
                </a:effectLst>
                <a:latin typeface="Arial Narrow" pitchFamily="34" charset="0"/>
              </a:rPr>
              <a:t>Church Perpetuity or History </a:t>
            </a:r>
            <a:r>
              <a:rPr lang="en-US" sz="2400" dirty="0" smtClean="0">
                <a:solidFill>
                  <a:schemeClr val="bg1"/>
                </a:solidFill>
                <a:effectLst>
                  <a:outerShdw blurRad="38100" dist="38100" dir="2700000" algn="tl">
                    <a:schemeClr val="tx1"/>
                  </a:outerShdw>
                </a:effectLst>
                <a:latin typeface="Arial Narrow" pitchFamily="34" charset="0"/>
              </a:rPr>
              <a:t> --  by W</a:t>
            </a:r>
            <a:r>
              <a:rPr lang="en-US" sz="2400" dirty="0">
                <a:solidFill>
                  <a:schemeClr val="bg1"/>
                </a:solidFill>
                <a:effectLst>
                  <a:outerShdw blurRad="38100" dist="38100" dir="2700000" algn="tl">
                    <a:schemeClr val="tx1"/>
                  </a:outerShdw>
                </a:effectLst>
                <a:latin typeface="Arial Narrow" pitchFamily="34" charset="0"/>
              </a:rPr>
              <a:t>. A. </a:t>
            </a:r>
            <a:r>
              <a:rPr lang="en-US" sz="2400" dirty="0" err="1">
                <a:solidFill>
                  <a:schemeClr val="bg1"/>
                </a:solidFill>
                <a:effectLst>
                  <a:outerShdw blurRad="38100" dist="38100" dir="2700000" algn="tl">
                    <a:schemeClr val="tx1"/>
                  </a:outerShdw>
                </a:effectLst>
                <a:latin typeface="Arial Narrow" pitchFamily="34" charset="0"/>
              </a:rPr>
              <a:t>Jarrel</a:t>
            </a:r>
            <a:r>
              <a:rPr lang="en-US" sz="2400" dirty="0">
                <a:solidFill>
                  <a:schemeClr val="bg1"/>
                </a:solidFill>
                <a:effectLst>
                  <a:outerShdw blurRad="38100" dist="38100" dir="2700000" algn="tl">
                    <a:schemeClr val="tx1"/>
                  </a:outerShdw>
                </a:effectLst>
                <a:latin typeface="Arial Narrow" pitchFamily="34" charset="0"/>
              </a:rPr>
              <a:t>, page 89</a:t>
            </a:r>
          </a:p>
        </p:txBody>
      </p:sp>
      <p:sp>
        <p:nvSpPr>
          <p:cNvPr id="11" name="Textbox 1"/>
          <p:cNvSpPr txBox="1"/>
          <p:nvPr/>
        </p:nvSpPr>
        <p:spPr>
          <a:xfrm>
            <a:off x="377372" y="2728686"/>
            <a:ext cx="8766628" cy="2400657"/>
          </a:xfrm>
          <a:prstGeom prst="rect">
            <a:avLst/>
          </a:prstGeom>
          <a:noFill/>
        </p:spPr>
        <p:txBody>
          <a:bodyPr wrap="square">
            <a:spAutoFit/>
          </a:bodyPr>
          <a:lstStyle/>
          <a:p>
            <a:pPr>
              <a:spcAft>
                <a:spcPts val="1200"/>
              </a:spcAft>
              <a:defRPr/>
            </a:pPr>
            <a:r>
              <a:rPr lang="en-US" sz="2800" dirty="0">
                <a:effectLst>
                  <a:outerShdw blurRad="38100" dist="38100" dir="2700000" algn="tl">
                    <a:srgbClr val="000000"/>
                  </a:outerShdw>
                </a:effectLst>
                <a:latin typeface="Arial Narrow" pitchFamily="34" charset="0"/>
              </a:rPr>
              <a:t>Church perpetuity is important for it </a:t>
            </a:r>
            <a:r>
              <a:rPr lang="en-US" sz="2800" dirty="0" smtClean="0">
                <a:effectLst>
                  <a:outerShdw blurRad="38100" dist="38100" dir="2700000" algn="tl">
                    <a:srgbClr val="000000"/>
                  </a:outerShdw>
                </a:effectLst>
                <a:latin typeface="Arial Narrow" pitchFamily="34" charset="0"/>
              </a:rPr>
              <a:t>means…</a:t>
            </a:r>
          </a:p>
          <a:p>
            <a:pPr marL="2627313">
              <a:spcAft>
                <a:spcPts val="1200"/>
              </a:spcAft>
              <a:defRPr/>
            </a:pPr>
            <a:r>
              <a:rPr lang="en-US" sz="2800" i="1" dirty="0" smtClean="0">
                <a:effectLst>
                  <a:outerShdw blurRad="38100" dist="38100" dir="2700000" algn="tl">
                    <a:srgbClr val="000000"/>
                  </a:outerShdw>
                </a:effectLst>
                <a:latin typeface="Arial Narrow" pitchFamily="34" charset="0"/>
              </a:rPr>
              <a:t>“there </a:t>
            </a:r>
            <a:r>
              <a:rPr lang="en-US" sz="2800" i="1" dirty="0">
                <a:effectLst>
                  <a:outerShdw blurRad="38100" dist="38100" dir="2700000" algn="tl">
                    <a:srgbClr val="000000"/>
                  </a:outerShdw>
                </a:effectLst>
                <a:latin typeface="Arial Narrow" pitchFamily="34" charset="0"/>
              </a:rPr>
              <a:t>has never been a day since the organization of the First New Testament Church in which there was no genuine church of the New Testament existing on earth</a:t>
            </a:r>
            <a:r>
              <a:rPr lang="en-US" sz="2800" i="1" dirty="0" smtClean="0">
                <a:effectLst>
                  <a:outerShdw blurRad="38100" dist="38100" dir="2700000" algn="tl">
                    <a:srgbClr val="000000"/>
                  </a:outerShdw>
                </a:effectLst>
                <a:latin typeface="Arial Narrow" pitchFamily="34" charset="0"/>
              </a:rPr>
              <a:t>.”  </a:t>
            </a:r>
            <a:r>
              <a:rPr lang="en-US" sz="2800" dirty="0" smtClean="0">
                <a:effectLst>
                  <a:outerShdw blurRad="38100" dist="38100" dir="2700000" algn="tl">
                    <a:srgbClr val="000000"/>
                  </a:outerShdw>
                </a:effectLst>
                <a:latin typeface="Arial Narrow" pitchFamily="34" charset="0"/>
              </a:rPr>
              <a:t>*</a:t>
            </a:r>
            <a:endParaRPr lang="en-US" sz="2800" dirty="0">
              <a:effectLst>
                <a:outerShdw blurRad="38100" dist="38100" dir="2700000" algn="tl">
                  <a:srgbClr val="000000"/>
                </a:outerShdw>
              </a:effectLst>
              <a:latin typeface="Arial Narrow" pitchFamily="34" charset="0"/>
            </a:endParaRPr>
          </a:p>
        </p:txBody>
      </p:sp>
      <p:sp>
        <p:nvSpPr>
          <p:cNvPr id="15"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The Baptist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6" name="Header Group"/>
          <p:cNvGrpSpPr/>
          <p:nvPr/>
        </p:nvGrpSpPr>
        <p:grpSpPr>
          <a:xfrm>
            <a:off x="188913" y="203654"/>
            <a:ext cx="8955087" cy="2342309"/>
            <a:chOff x="188913" y="203654"/>
            <a:chExt cx="8955087" cy="2342309"/>
          </a:xfrm>
        </p:grpSpPr>
        <p:pic>
          <p:nvPicPr>
            <p:cNvPr id="17"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8"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9" name="Image (Anabaptist Bible)" descr="GreekColumns-02.jpg"/>
          <p:cNvPicPr>
            <a:picLocks noChangeAspect="1"/>
          </p:cNvPicPr>
          <p:nvPr/>
        </p:nvPicPr>
        <p:blipFill>
          <a:blip r:embed="rId2" cstate="print"/>
          <a:stretch>
            <a:fillRect/>
          </a:stretch>
        </p:blipFill>
        <p:spPr>
          <a:xfrm>
            <a:off x="365760" y="4572000"/>
            <a:ext cx="2286000" cy="1714499"/>
          </a:xfrm>
          <a:prstGeom prst="roundRect">
            <a:avLst>
              <a:gd name="adj" fmla="val 16667"/>
            </a:avLst>
          </a:prstGeom>
          <a:solidFill>
            <a:schemeClr val="tx1">
              <a:lumMod val="85000"/>
            </a:schemeClr>
          </a:solidFill>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20" name="Textbox 2"/>
          <p:cNvSpPr txBox="1"/>
          <p:nvPr/>
        </p:nvSpPr>
        <p:spPr>
          <a:xfrm>
            <a:off x="3178629" y="4480560"/>
            <a:ext cx="5609770" cy="1384995"/>
          </a:xfrm>
          <a:prstGeom prst="rect">
            <a:avLst/>
          </a:prstGeom>
          <a:noFill/>
        </p:spPr>
        <p:txBody>
          <a:bodyPr wrap="square">
            <a:spAutoFit/>
          </a:bodyPr>
          <a:lstStyle/>
          <a:p>
            <a:pPr>
              <a:spcAft>
                <a:spcPts val="0"/>
              </a:spcAft>
              <a:defRPr/>
            </a:pPr>
            <a:r>
              <a:rPr lang="en-US" sz="2800" dirty="0" smtClean="0">
                <a:effectLst>
                  <a:outerShdw blurRad="38100" dist="38100" dir="2700000" algn="tl">
                    <a:srgbClr val="000000"/>
                  </a:outerShdw>
                </a:effectLst>
                <a:latin typeface="Arial Narrow" pitchFamily="34" charset="0"/>
              </a:rPr>
              <a:t>assemblies in the New Testament are recorded as having their own “lumps of leaven.”</a:t>
            </a:r>
            <a:endParaRPr lang="en-US" sz="2800" dirty="0">
              <a:effectLst>
                <a:outerShdw blurRad="38100" dist="38100" dir="2700000" algn="tl">
                  <a:srgbClr val="000000"/>
                </a:outerShdw>
              </a:effectLst>
              <a:latin typeface="Arial Narrow" pitchFamily="34" charset="0"/>
            </a:endParaRPr>
          </a:p>
        </p:txBody>
      </p:sp>
      <p:sp>
        <p:nvSpPr>
          <p:cNvPr id="11" name="Textbox 1"/>
          <p:cNvSpPr txBox="1"/>
          <p:nvPr/>
        </p:nvSpPr>
        <p:spPr>
          <a:xfrm>
            <a:off x="457200" y="2743200"/>
            <a:ext cx="8200570" cy="1815882"/>
          </a:xfrm>
          <a:prstGeom prst="rect">
            <a:avLst/>
          </a:prstGeom>
          <a:noFill/>
        </p:spPr>
        <p:txBody>
          <a:bodyPr wrap="square">
            <a:spAutoFit/>
          </a:bodyPr>
          <a:lstStyle/>
          <a:p>
            <a:pPr>
              <a:spcAft>
                <a:spcPts val="0"/>
              </a:spcAft>
              <a:defRPr/>
            </a:pPr>
            <a:r>
              <a:rPr lang="en-US" sz="2800" dirty="0" smtClean="0">
                <a:effectLst>
                  <a:outerShdw blurRad="38100" dist="38100" dir="2700000" algn="tl">
                    <a:srgbClr val="000000"/>
                  </a:outerShdw>
                </a:effectLst>
                <a:latin typeface="Arial Narrow" pitchFamily="34" charset="0"/>
              </a:rPr>
              <a:t>In tracing Baptist perpetuity back to the Apostles, however, it will be found that some churches in the line of perpetuity practiced various irregularities. Although not ignoring these, it should not be forgotten, lest we judge too harshly, numerous</a:t>
            </a:r>
            <a:endParaRPr lang="en-US" sz="2800" dirty="0">
              <a:effectLst>
                <a:outerShdw blurRad="38100" dist="38100" dir="2700000" algn="tl">
                  <a:srgbClr val="000000"/>
                </a:outerShdw>
              </a:effectLst>
              <a:latin typeface="Arial Narrow" pitchFamily="34" charset="0"/>
            </a:endParaRPr>
          </a:p>
        </p:txBody>
      </p:sp>
      <p:sp>
        <p:nvSpPr>
          <p:cNvPr id="13"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The Baptist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4" name="Header Group"/>
          <p:cNvGrpSpPr/>
          <p:nvPr/>
        </p:nvGrpSpPr>
        <p:grpSpPr>
          <a:xfrm>
            <a:off x="188913" y="203654"/>
            <a:ext cx="8955087" cy="2342309"/>
            <a:chOff x="188913" y="203654"/>
            <a:chExt cx="8955087" cy="2342309"/>
          </a:xfrm>
        </p:grpSpPr>
        <p:pic>
          <p:nvPicPr>
            <p:cNvPr id="15"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6"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0" name="Image (Anabaptist Bible)" descr="GreekColumns-02.jpg"/>
          <p:cNvPicPr>
            <a:picLocks noChangeAspect="1"/>
          </p:cNvPicPr>
          <p:nvPr/>
        </p:nvPicPr>
        <p:blipFill>
          <a:blip r:embed="rId2" cstate="print"/>
          <a:stretch>
            <a:fillRect/>
          </a:stretch>
        </p:blipFill>
        <p:spPr>
          <a:xfrm>
            <a:off x="365760" y="4572000"/>
            <a:ext cx="2286000" cy="1714499"/>
          </a:xfrm>
          <a:prstGeom prst="roundRect">
            <a:avLst>
              <a:gd name="adj" fmla="val 16667"/>
            </a:avLst>
          </a:prstGeom>
          <a:solidFill>
            <a:schemeClr val="tx1">
              <a:lumMod val="85000"/>
            </a:schemeClr>
          </a:solidFill>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1" name="Textbox"/>
          <p:cNvSpPr txBox="1"/>
          <p:nvPr/>
        </p:nvSpPr>
        <p:spPr>
          <a:xfrm>
            <a:off x="457200" y="2743200"/>
            <a:ext cx="8461827" cy="1815882"/>
          </a:xfrm>
          <a:prstGeom prst="rect">
            <a:avLst/>
          </a:prstGeom>
          <a:noFill/>
        </p:spPr>
        <p:txBody>
          <a:bodyPr wrap="square">
            <a:spAutoFit/>
          </a:bodyPr>
          <a:lstStyle/>
          <a:p>
            <a:pPr>
              <a:spcAft>
                <a:spcPts val="600"/>
              </a:spcAft>
              <a:defRPr/>
            </a:pPr>
            <a:r>
              <a:rPr lang="en-US" sz="2800" dirty="0">
                <a:effectLst>
                  <a:outerShdw blurRad="38100" dist="38100" dir="2700000" algn="tl">
                    <a:srgbClr val="000000"/>
                  </a:outerShdw>
                </a:effectLst>
                <a:latin typeface="Arial Narrow" pitchFamily="34" charset="0"/>
              </a:rPr>
              <a:t>The defection from the truth </a:t>
            </a:r>
            <a:r>
              <a:rPr lang="en-US" sz="2800" dirty="0" smtClean="0">
                <a:effectLst>
                  <a:outerShdw blurRad="38100" dist="38100" dir="2700000" algn="tl">
                    <a:srgbClr val="000000"/>
                  </a:outerShdw>
                </a:effectLst>
                <a:latin typeface="Arial Narrow" pitchFamily="34" charset="0"/>
              </a:rPr>
              <a:t>(as the Scriptures prophesied would come), came </a:t>
            </a:r>
            <a:r>
              <a:rPr lang="en-US" sz="2800" dirty="0">
                <a:effectLst>
                  <a:outerShdw blurRad="38100" dist="38100" dir="2700000" algn="tl">
                    <a:srgbClr val="000000"/>
                  </a:outerShdw>
                </a:effectLst>
                <a:latin typeface="Arial Narrow" pitchFamily="34" charset="0"/>
              </a:rPr>
              <a:t>about not speedily, but rather little by little, step by step, until gradually compounding itself' into a bushel of error while </a:t>
            </a:r>
            <a:r>
              <a:rPr lang="en-US" sz="2800" dirty="0" smtClean="0">
                <a:effectLst>
                  <a:outerShdw blurRad="38100" dist="38100" dir="2700000" algn="tl">
                    <a:srgbClr val="000000"/>
                  </a:outerShdw>
                </a:effectLst>
                <a:latin typeface="Arial Narrow" pitchFamily="34" charset="0"/>
              </a:rPr>
              <a:t>only  </a:t>
            </a:r>
            <a:r>
              <a:rPr lang="en-US" sz="2800" dirty="0">
                <a:effectLst>
                  <a:outerShdw blurRad="38100" dist="38100" dir="2700000" algn="tl">
                    <a:srgbClr val="000000"/>
                  </a:outerShdw>
                </a:effectLst>
                <a:latin typeface="Arial Narrow" pitchFamily="34" charset="0"/>
              </a:rPr>
              <a:t>containing a grain of </a:t>
            </a:r>
            <a:r>
              <a:rPr lang="en-US" sz="2800" dirty="0" smtClean="0">
                <a:effectLst>
                  <a:outerShdw blurRad="38100" dist="38100" dir="2700000" algn="tl">
                    <a:srgbClr val="000000"/>
                  </a:outerShdw>
                </a:effectLst>
                <a:latin typeface="Arial Narrow" pitchFamily="34" charset="0"/>
              </a:rPr>
              <a:t>truth.</a:t>
            </a:r>
            <a:endParaRPr lang="en-US" sz="2800" dirty="0">
              <a:effectLst>
                <a:outerShdw blurRad="38100" dist="38100" dir="2700000" algn="tl">
                  <a:srgbClr val="000000"/>
                </a:outerShdw>
              </a:effectLst>
              <a:latin typeface="Arial Narrow" pitchFamily="34" charset="0"/>
            </a:endParaRPr>
          </a:p>
        </p:txBody>
      </p:sp>
      <p:sp>
        <p:nvSpPr>
          <p:cNvPr id="14"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The Baptist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5"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9" name="Image (Anabaptist Bible)" descr="GreekColumns-02.jpg"/>
          <p:cNvPicPr>
            <a:picLocks noChangeAspect="1"/>
          </p:cNvPicPr>
          <p:nvPr/>
        </p:nvPicPr>
        <p:blipFill>
          <a:blip r:embed="rId2" cstate="print"/>
          <a:stretch>
            <a:fillRect/>
          </a:stretch>
        </p:blipFill>
        <p:spPr>
          <a:xfrm>
            <a:off x="365760" y="4572000"/>
            <a:ext cx="2286000" cy="1714499"/>
          </a:xfrm>
          <a:prstGeom prst="roundRect">
            <a:avLst>
              <a:gd name="adj" fmla="val 16667"/>
            </a:avLst>
          </a:prstGeom>
          <a:solidFill>
            <a:schemeClr val="tx1">
              <a:lumMod val="85000"/>
            </a:schemeClr>
          </a:solidFill>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20" name="Textbox 2"/>
          <p:cNvSpPr txBox="1"/>
          <p:nvPr/>
        </p:nvSpPr>
        <p:spPr>
          <a:xfrm>
            <a:off x="2926080" y="4572000"/>
            <a:ext cx="5929084" cy="954107"/>
          </a:xfrm>
          <a:prstGeom prst="rect">
            <a:avLst/>
          </a:prstGeom>
          <a:noFill/>
        </p:spPr>
        <p:txBody>
          <a:bodyPr wrap="square">
            <a:spAutoFit/>
          </a:bodyPr>
          <a:lstStyle/>
          <a:p>
            <a:pPr>
              <a:spcAft>
                <a:spcPts val="600"/>
              </a:spcAft>
              <a:defRPr/>
            </a:pPr>
            <a:r>
              <a:rPr lang="en-US" sz="2800" dirty="0" smtClean="0">
                <a:effectLst>
                  <a:outerShdw blurRad="38100" dist="38100" dir="2700000" algn="tl">
                    <a:srgbClr val="000000"/>
                  </a:outerShdw>
                </a:effectLst>
                <a:latin typeface="Arial Narrow" pitchFamily="34" charset="0"/>
              </a:rPr>
              <a:t>His assemblies were to be the guardian of the truth until His return to earth.</a:t>
            </a:r>
            <a:endParaRPr lang="en-US" sz="2800" dirty="0">
              <a:effectLst>
                <a:outerShdw blurRad="38100" dist="38100" dir="2700000" algn="tl">
                  <a:srgbClr val="000000"/>
                </a:outerShdw>
              </a:effectLst>
              <a:latin typeface="Arial Narrow" pitchFamily="34" charset="0"/>
            </a:endParaRPr>
          </a:p>
        </p:txBody>
      </p:sp>
      <p:sp>
        <p:nvSpPr>
          <p:cNvPr id="11" name="Textbox 1"/>
          <p:cNvSpPr txBox="1"/>
          <p:nvPr/>
        </p:nvSpPr>
        <p:spPr>
          <a:xfrm>
            <a:off x="457200" y="2743200"/>
            <a:ext cx="8273142" cy="1815882"/>
          </a:xfrm>
          <a:prstGeom prst="rect">
            <a:avLst/>
          </a:prstGeom>
          <a:noFill/>
        </p:spPr>
        <p:txBody>
          <a:bodyPr wrap="square">
            <a:spAutoFit/>
          </a:bodyPr>
          <a:lstStyle/>
          <a:p>
            <a:pPr>
              <a:spcAft>
                <a:spcPts val="600"/>
              </a:spcAft>
              <a:defRPr/>
            </a:pPr>
            <a:r>
              <a:rPr lang="en-US" sz="2800" dirty="0">
                <a:effectLst>
                  <a:outerShdw blurRad="38100" dist="38100" dir="2700000" algn="tl">
                    <a:srgbClr val="000000"/>
                  </a:outerShdw>
                </a:effectLst>
                <a:latin typeface="Arial Narrow" pitchFamily="34" charset="0"/>
              </a:rPr>
              <a:t>However, God, not at all surprised, providentially preserved that precious faith “once for all delivered to the saints,” through His perpetuated assemblies patterned after those of the New </a:t>
            </a:r>
            <a:r>
              <a:rPr lang="en-US" sz="2800" dirty="0" smtClean="0">
                <a:effectLst>
                  <a:outerShdw blurRad="38100" dist="38100" dir="2700000" algn="tl">
                    <a:srgbClr val="000000"/>
                  </a:outerShdw>
                </a:effectLst>
                <a:latin typeface="Arial Narrow" pitchFamily="34" charset="0"/>
              </a:rPr>
              <a:t>Testament.</a:t>
            </a:r>
          </a:p>
        </p:txBody>
      </p:sp>
      <p:sp>
        <p:nvSpPr>
          <p:cNvPr id="13"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The Baptist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4" name="Header Group"/>
          <p:cNvGrpSpPr/>
          <p:nvPr/>
        </p:nvGrpSpPr>
        <p:grpSpPr>
          <a:xfrm>
            <a:off x="188913" y="203654"/>
            <a:ext cx="8955087" cy="2342309"/>
            <a:chOff x="188913" y="203654"/>
            <a:chExt cx="8955087" cy="2342309"/>
          </a:xfrm>
        </p:grpSpPr>
        <p:pic>
          <p:nvPicPr>
            <p:cNvPr id="15"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6"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0" name="Image (Anabaptist Bible)" descr="GreekColumns-02.jpg"/>
          <p:cNvPicPr>
            <a:picLocks noChangeAspect="1"/>
          </p:cNvPicPr>
          <p:nvPr/>
        </p:nvPicPr>
        <p:blipFill>
          <a:blip r:embed="rId2" cstate="print"/>
          <a:stretch>
            <a:fillRect/>
          </a:stretch>
        </p:blipFill>
        <p:spPr>
          <a:xfrm>
            <a:off x="365760" y="4572000"/>
            <a:ext cx="2286000" cy="1714499"/>
          </a:xfrm>
          <a:prstGeom prst="roundRect">
            <a:avLst>
              <a:gd name="adj" fmla="val 16667"/>
            </a:avLst>
          </a:prstGeom>
          <a:solidFill>
            <a:schemeClr val="tx1">
              <a:lumMod val="85000"/>
            </a:schemeClr>
          </a:solidFill>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21" name="Textbox 2"/>
          <p:cNvSpPr txBox="1"/>
          <p:nvPr/>
        </p:nvSpPr>
        <p:spPr>
          <a:xfrm>
            <a:off x="3017520" y="4572000"/>
            <a:ext cx="5972628" cy="2246769"/>
          </a:xfrm>
          <a:prstGeom prst="rect">
            <a:avLst/>
          </a:prstGeom>
          <a:noFill/>
        </p:spPr>
        <p:txBody>
          <a:bodyPr wrap="square">
            <a:spAutoFit/>
          </a:bodyPr>
          <a:lstStyle/>
          <a:p>
            <a:r>
              <a:rPr lang="en-US" sz="2800" dirty="0" smtClean="0">
                <a:effectLst>
                  <a:outerShdw blurRad="38100" dist="38100" dir="2700000" algn="tl">
                    <a:srgbClr val="000000"/>
                  </a:outerShdw>
                </a:effectLst>
                <a:latin typeface="Arial Narrow" pitchFamily="34" charset="0"/>
              </a:rPr>
              <a:t>It will be my intent to show Jesus' promise to forever be with His church until He returns has been kept through the centuries right on up to today, and the church is as alive and intact now as in the days of Christ.</a:t>
            </a:r>
            <a:endParaRPr lang="en-US" sz="2800" dirty="0">
              <a:effectLst>
                <a:outerShdw blurRad="38100" dist="38100" dir="2700000" algn="tl">
                  <a:srgbClr val="000000"/>
                </a:outerShdw>
              </a:effectLst>
              <a:latin typeface="Arial Narrow" pitchFamily="34" charset="0"/>
            </a:endParaRPr>
          </a:p>
        </p:txBody>
      </p:sp>
      <p:sp>
        <p:nvSpPr>
          <p:cNvPr id="11" name="Textbox 1"/>
          <p:cNvSpPr txBox="1"/>
          <p:nvPr/>
        </p:nvSpPr>
        <p:spPr>
          <a:xfrm>
            <a:off x="457200" y="2743200"/>
            <a:ext cx="8592456" cy="1815882"/>
          </a:xfrm>
          <a:prstGeom prst="rect">
            <a:avLst/>
          </a:prstGeom>
          <a:noFill/>
        </p:spPr>
        <p:txBody>
          <a:bodyPr wrap="square">
            <a:spAutoFit/>
          </a:bodyPr>
          <a:lstStyle/>
          <a:p>
            <a:r>
              <a:rPr lang="en-US" sz="2800" dirty="0" smtClean="0">
                <a:effectLst>
                  <a:outerShdw blurRad="38100" dist="38100" dir="2700000" algn="tl">
                    <a:srgbClr val="000000"/>
                  </a:outerShdw>
                </a:effectLst>
                <a:latin typeface="Arial Narrow" pitchFamily="34" charset="0"/>
              </a:rPr>
              <a:t>The fact these irregularities concerned the Lord (Revelation chapters 2 and 3) remains for they prompted His sharp rebuke and warning, but that the churches immediately correct those errors concerned Him the most.</a:t>
            </a:r>
          </a:p>
        </p:txBody>
      </p:sp>
      <p:sp>
        <p:nvSpPr>
          <p:cNvPr id="13"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The Baptist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4" name="Header Group"/>
          <p:cNvGrpSpPr/>
          <p:nvPr/>
        </p:nvGrpSpPr>
        <p:grpSpPr>
          <a:xfrm>
            <a:off x="188913" y="203654"/>
            <a:ext cx="8955087" cy="2342309"/>
            <a:chOff x="188913" y="203654"/>
            <a:chExt cx="8955087" cy="2342309"/>
          </a:xfrm>
        </p:grpSpPr>
        <p:pic>
          <p:nvPicPr>
            <p:cNvPr id="15"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6"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2" name="Image (Anabaptist Bible)" descr="GreekColumns-02.jpg"/>
          <p:cNvPicPr>
            <a:picLocks noChangeAspect="1"/>
          </p:cNvPicPr>
          <p:nvPr/>
        </p:nvPicPr>
        <p:blipFill>
          <a:blip r:embed="rId2" cstate="print"/>
          <a:stretch>
            <a:fillRect/>
          </a:stretch>
        </p:blipFill>
        <p:spPr>
          <a:xfrm>
            <a:off x="365760" y="4572000"/>
            <a:ext cx="2286000" cy="1714499"/>
          </a:xfrm>
          <a:prstGeom prst="roundRect">
            <a:avLst>
              <a:gd name="adj" fmla="val 16667"/>
            </a:avLst>
          </a:prstGeom>
          <a:solidFill>
            <a:schemeClr val="tx1">
              <a:lumMod val="85000"/>
            </a:schemeClr>
          </a:solidFill>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2"/>
          <p:cNvSpPr/>
          <p:nvPr/>
        </p:nvSpPr>
        <p:spPr>
          <a:xfrm>
            <a:off x="3018970" y="4136571"/>
            <a:ext cx="5921829" cy="2400657"/>
          </a:xfrm>
          <a:prstGeom prst="rect">
            <a:avLst/>
          </a:prstGeom>
        </p:spPr>
        <p:txBody>
          <a:bodyPr wrap="square">
            <a:spAutoFit/>
          </a:bodyPr>
          <a:lstStyle/>
          <a:p>
            <a:pPr>
              <a:spcAft>
                <a:spcPts val="1200"/>
              </a:spcAft>
            </a:pPr>
            <a:r>
              <a:rPr lang="en-US" sz="2800" dirty="0" smtClean="0">
                <a:effectLst>
                  <a:outerShdw blurRad="38100" dist="38100" dir="2700000" algn="tl">
                    <a:srgbClr val="000000"/>
                  </a:outerShdw>
                </a:effectLst>
                <a:latin typeface="Arial Narrow" pitchFamily="34" charset="0"/>
              </a:rPr>
              <a:t>Did you ever wonder whatever happened to the Apostles? History records they all died in faithfulness to the Lord Jesus Christ.</a:t>
            </a:r>
          </a:p>
          <a:p>
            <a:r>
              <a:rPr lang="en-US" sz="2800" dirty="0" smtClean="0">
                <a:effectLst>
                  <a:outerShdw blurRad="38100" dist="38100" dir="2700000" algn="tl">
                    <a:srgbClr val="000000"/>
                  </a:outerShdw>
                </a:effectLst>
                <a:latin typeface="Arial Narrow" pitchFamily="34" charset="0"/>
              </a:rPr>
              <a:t>In a moment, we will examine the traditional historical accounts of their brave martyrdom.</a:t>
            </a:r>
            <a:endParaRPr lang="en-US" sz="2800" dirty="0">
              <a:effectLst>
                <a:outerShdw blurRad="38100" dist="38100" dir="2700000" algn="tl">
                  <a:srgbClr val="000000"/>
                </a:outerShdw>
              </a:effectLst>
              <a:latin typeface="Arial Narrow" pitchFamily="34" charset="0"/>
            </a:endParaRPr>
          </a:p>
        </p:txBody>
      </p:sp>
      <p:sp>
        <p:nvSpPr>
          <p:cNvPr id="10" name="Textbox 1"/>
          <p:cNvSpPr txBox="1"/>
          <p:nvPr/>
        </p:nvSpPr>
        <p:spPr>
          <a:xfrm>
            <a:off x="377372" y="2627539"/>
            <a:ext cx="8229599" cy="1384995"/>
          </a:xfrm>
          <a:prstGeom prst="rect">
            <a:avLst/>
          </a:prstGeom>
          <a:noFill/>
        </p:spPr>
        <p:txBody>
          <a:bodyPr wrap="square">
            <a:spAutoFit/>
          </a:bodyPr>
          <a:lstStyle/>
          <a:p>
            <a:pPr>
              <a:spcAft>
                <a:spcPts val="600"/>
              </a:spcAft>
              <a:defRPr/>
            </a:pPr>
            <a:r>
              <a:rPr lang="en-US" sz="2800" dirty="0">
                <a:effectLst>
                  <a:outerShdw blurRad="38100" dist="38100" dir="2700000" algn="tl">
                    <a:srgbClr val="000000"/>
                  </a:outerShdw>
                </a:effectLst>
                <a:latin typeface="Arial Narrow" pitchFamily="34" charset="0"/>
              </a:rPr>
              <a:t>That the Baptist movement traces back through the ages to New Testament times proves them as the only authoritative bodies existing </a:t>
            </a:r>
            <a:r>
              <a:rPr lang="en-US" sz="2800" dirty="0" smtClean="0">
                <a:effectLst>
                  <a:outerShdw blurRad="38100" dist="38100" dir="2700000" algn="tl">
                    <a:srgbClr val="000000"/>
                  </a:outerShdw>
                </a:effectLst>
                <a:latin typeface="Arial Narrow" pitchFamily="34" charset="0"/>
              </a:rPr>
              <a:t>today.</a:t>
            </a:r>
            <a:endParaRPr lang="en-US" sz="2800" dirty="0">
              <a:effectLst>
                <a:outerShdw blurRad="38100" dist="38100" dir="2700000" algn="tl">
                  <a:srgbClr val="000000"/>
                </a:outerShdw>
              </a:effectLst>
              <a:latin typeface="Arial Narrow" pitchFamily="34" charset="0"/>
            </a:endParaRPr>
          </a:p>
        </p:txBody>
      </p:sp>
      <p:sp>
        <p:nvSpPr>
          <p:cNvPr id="23"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The Baptist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4" name="Header Group"/>
          <p:cNvGrpSpPr/>
          <p:nvPr/>
        </p:nvGrpSpPr>
        <p:grpSpPr>
          <a:xfrm>
            <a:off x="188913" y="203654"/>
            <a:ext cx="8955087" cy="2342309"/>
            <a:chOff x="188913" y="203654"/>
            <a:chExt cx="8955087" cy="2342309"/>
          </a:xfrm>
        </p:grpSpPr>
        <p:pic>
          <p:nvPicPr>
            <p:cNvPr id="15"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6"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2" name="Image (John the Baptist)" descr="GreekColumns-02.jpg"/>
          <p:cNvPicPr>
            <a:picLocks noChangeAspect="1"/>
          </p:cNvPicPr>
          <p:nvPr/>
        </p:nvPicPr>
        <p:blipFill>
          <a:blip r:embed="rId2" cstate="print"/>
          <a:stretch>
            <a:fillRect/>
          </a:stretch>
        </p:blipFill>
        <p:spPr>
          <a:xfrm>
            <a:off x="504026" y="4206240"/>
            <a:ext cx="2009467" cy="2286000"/>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4" name="John the Baptist"/>
          <p:cNvSpPr/>
          <p:nvPr/>
        </p:nvSpPr>
        <p:spPr>
          <a:xfrm>
            <a:off x="457200" y="2560320"/>
            <a:ext cx="36576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John the Baptist</a:t>
            </a:r>
          </a:p>
        </p:txBody>
      </p:sp>
      <p:sp>
        <p:nvSpPr>
          <p:cNvPr id="21"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5"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
        <p:nvSpPr>
          <p:cNvPr id="11" name="Textbox 1"/>
          <p:cNvSpPr/>
          <p:nvPr/>
        </p:nvSpPr>
        <p:spPr>
          <a:xfrm>
            <a:off x="365760" y="3200400"/>
            <a:ext cx="8560526" cy="830997"/>
          </a:xfrm>
          <a:prstGeom prst="rect">
            <a:avLst/>
          </a:prstGeom>
        </p:spPr>
        <p:txBody>
          <a:bodyPr wrap="square">
            <a:spAutoFit/>
          </a:bodyPr>
          <a:lstStyle/>
          <a:p>
            <a:pPr>
              <a:spcAft>
                <a:spcPts val="0"/>
              </a:spcAft>
            </a:pPr>
            <a:r>
              <a:rPr lang="en-US" sz="2400" dirty="0" smtClean="0">
                <a:effectLst>
                  <a:outerShdw blurRad="38100" dist="38100" dir="2700000" algn="tl">
                    <a:srgbClr val="000000"/>
                  </a:outerShdw>
                </a:effectLst>
                <a:latin typeface="Arial Narrow" pitchFamily="34" charset="0"/>
              </a:rPr>
              <a:t>Before the apostles, however, it should not go without mentioning of the great forerunner, John the Baptist, who uncompromisingly remained faithful</a:t>
            </a:r>
          </a:p>
        </p:txBody>
      </p:sp>
      <p:sp>
        <p:nvSpPr>
          <p:cNvPr id="12" name="Textbox 1"/>
          <p:cNvSpPr/>
          <p:nvPr/>
        </p:nvSpPr>
        <p:spPr>
          <a:xfrm>
            <a:off x="2811438" y="3931920"/>
            <a:ext cx="6332561" cy="2677656"/>
          </a:xfrm>
          <a:prstGeom prst="rect">
            <a:avLst/>
          </a:prstGeom>
        </p:spPr>
        <p:txBody>
          <a:bodyPr wrap="square">
            <a:spAutoFit/>
          </a:bodyPr>
          <a:lstStyle/>
          <a:p>
            <a:pPr>
              <a:spcAft>
                <a:spcPts val="0"/>
              </a:spcAft>
            </a:pPr>
            <a:r>
              <a:rPr lang="en-US" sz="2400" dirty="0" smtClean="0">
                <a:effectLst>
                  <a:outerShdw blurRad="38100" dist="38100" dir="2700000" algn="tl">
                    <a:srgbClr val="000000"/>
                  </a:outerShdw>
                </a:effectLst>
                <a:latin typeface="Arial Narrow" pitchFamily="34" charset="0"/>
              </a:rPr>
              <a:t>to his calling and special ministry in preparing a people for the Christ. He bravely stood face-to-face with the learned and wise theological doctors and master-teachers of his day – his voice reverberating through the hot, still air of the wilderness  -- “Repent…!”</a:t>
            </a:r>
          </a:p>
          <a:p>
            <a:pPr>
              <a:spcAft>
                <a:spcPts val="0"/>
              </a:spcAft>
            </a:pPr>
            <a:r>
              <a:rPr lang="en-US" sz="2400" dirty="0" smtClean="0">
                <a:effectLst>
                  <a:outerShdw blurRad="38100" dist="38100" dir="2700000" algn="tl">
                    <a:srgbClr val="000000"/>
                  </a:outerShdw>
                </a:effectLst>
                <a:latin typeface="Arial Narrow" pitchFamily="34" charset="0"/>
              </a:rPr>
              <a:t>Fearing not what man might do to him, John remained true to the Lord until his martyrdom.</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2" name="Image (Christ)" descr="GreekColumns-02.jpg"/>
          <p:cNvPicPr>
            <a:picLocks noChangeAspect="1"/>
          </p:cNvPicPr>
          <p:nvPr/>
        </p:nvPicPr>
        <p:blipFill>
          <a:blip r:embed="rId2" cstate="print"/>
          <a:stretch>
            <a:fillRect/>
          </a:stretch>
        </p:blipFill>
        <p:spPr>
          <a:xfrm>
            <a:off x="365760" y="4206240"/>
            <a:ext cx="2286000" cy="2286000"/>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9" name="Textbox 2"/>
          <p:cNvSpPr/>
          <p:nvPr/>
        </p:nvSpPr>
        <p:spPr>
          <a:xfrm>
            <a:off x="2989942" y="4586514"/>
            <a:ext cx="6154057" cy="1723549"/>
          </a:xfrm>
          <a:prstGeom prst="rect">
            <a:avLst/>
          </a:prstGeom>
        </p:spPr>
        <p:txBody>
          <a:bodyPr wrap="square">
            <a:spAutoFit/>
          </a:bodyPr>
          <a:lstStyle/>
          <a:p>
            <a:pPr>
              <a:spcAft>
                <a:spcPts val="1200"/>
              </a:spcAft>
            </a:pPr>
            <a:r>
              <a:rPr lang="en-US" sz="2400" dirty="0" smtClean="0">
                <a:effectLst>
                  <a:outerShdw blurRad="38100" dist="38100" dir="2700000" algn="tl">
                    <a:srgbClr val="000000"/>
                  </a:outerShdw>
                </a:effectLst>
                <a:latin typeface="Arial Narrow" pitchFamily="34" charset="0"/>
              </a:rPr>
              <a:t>For the faith in this One Jesus Christ did John, the Apostles, and millions of others die.</a:t>
            </a:r>
          </a:p>
          <a:p>
            <a:r>
              <a:rPr lang="en-US" sz="2400" dirty="0" smtClean="0">
                <a:effectLst>
                  <a:outerShdw blurRad="38100" dist="38100" dir="2700000" algn="tl">
                    <a:srgbClr val="000000"/>
                  </a:outerShdw>
                </a:effectLst>
                <a:latin typeface="Arial Narrow" pitchFamily="34" charset="0"/>
              </a:rPr>
              <a:t>Likewise, by faith in the blood of Christ will they again live.</a:t>
            </a:r>
            <a:endParaRPr lang="en-US" sz="2400" dirty="0">
              <a:effectLst>
                <a:outerShdw blurRad="38100" dist="38100" dir="2700000" algn="tl">
                  <a:srgbClr val="000000"/>
                </a:outerShdw>
              </a:effectLst>
              <a:latin typeface="Arial Narrow" pitchFamily="34" charset="0"/>
            </a:endParaRPr>
          </a:p>
        </p:txBody>
      </p:sp>
      <p:sp>
        <p:nvSpPr>
          <p:cNvPr id="13" name="Textbox 1"/>
          <p:cNvSpPr/>
          <p:nvPr/>
        </p:nvSpPr>
        <p:spPr>
          <a:xfrm>
            <a:off x="365760" y="3200400"/>
            <a:ext cx="8560526" cy="1200329"/>
          </a:xfrm>
          <a:prstGeom prst="rect">
            <a:avLst/>
          </a:prstGeom>
        </p:spPr>
        <p:txBody>
          <a:bodyPr wrap="square">
            <a:spAutoFit/>
          </a:bodyPr>
          <a:lstStyle/>
          <a:p>
            <a:pPr>
              <a:spcAft>
                <a:spcPts val="0"/>
              </a:spcAft>
            </a:pPr>
            <a:r>
              <a:rPr lang="en-US" sz="2400" dirty="0" smtClean="0">
                <a:effectLst>
                  <a:outerShdw blurRad="38100" dist="38100" dir="2700000" algn="tl">
                    <a:srgbClr val="000000"/>
                  </a:outerShdw>
                </a:effectLst>
                <a:latin typeface="Arial Narrow" pitchFamily="34" charset="0"/>
              </a:rPr>
              <a:t>Then, of course, the Master Himself enduring the cross, despising the shame and laying down His, life for His enemies, shed His precious blood –</a:t>
            </a:r>
          </a:p>
          <a:p>
            <a:pPr marL="2395538">
              <a:spcAft>
                <a:spcPts val="1200"/>
              </a:spcAft>
            </a:pPr>
            <a:r>
              <a:rPr lang="en-US" sz="2400" dirty="0" smtClean="0">
                <a:effectLst>
                  <a:outerShdw blurRad="38100" dist="38100" dir="2700000" algn="tl">
                    <a:srgbClr val="000000"/>
                  </a:outerShdw>
                </a:effectLst>
                <a:latin typeface="Arial Narrow" pitchFamily="34" charset="0"/>
              </a:rPr>
              <a:t>- for you and me.</a:t>
            </a:r>
          </a:p>
        </p:txBody>
      </p:sp>
      <p:sp>
        <p:nvSpPr>
          <p:cNvPr id="14" name="Jesus the Christ"/>
          <p:cNvSpPr/>
          <p:nvPr/>
        </p:nvSpPr>
        <p:spPr>
          <a:xfrm>
            <a:off x="457200" y="2560320"/>
            <a:ext cx="36576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Jesus the Christ</a:t>
            </a:r>
          </a:p>
        </p:txBody>
      </p:sp>
      <p:sp>
        <p:nvSpPr>
          <p:cNvPr id="21"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5"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 name="TextBox 4"/>
          <p:cNvSpPr txBox="1"/>
          <p:nvPr/>
        </p:nvSpPr>
        <p:spPr>
          <a:xfrm>
            <a:off x="1049034" y="1748722"/>
            <a:ext cx="6241142" cy="1828800"/>
          </a:xfrm>
          <a:prstGeom prst="rect">
            <a:avLst/>
          </a:prstGeom>
          <a:noFill/>
        </p:spPr>
        <p:txBody>
          <a:bodyPr>
            <a:prstTxWarp prst="textPlain">
              <a:avLst/>
            </a:prstTxWarp>
            <a:spAutoFit/>
            <a:scene3d>
              <a:camera prst="orthographicFront"/>
              <a:lightRig rig="twoPt" dir="tl"/>
            </a:scene3d>
            <a:sp3d extrusionH="57150" contourW="12700">
              <a:bevelT w="127000" h="88900"/>
              <a:bevelB w="88900" h="88900"/>
              <a:contourClr>
                <a:schemeClr val="accent6">
                  <a:shade val="73000"/>
                </a:schemeClr>
              </a:contourClr>
            </a:sp3d>
          </a:bodyPr>
          <a:lstStyle/>
          <a:p>
            <a:pPr>
              <a:defRPr/>
            </a:pPr>
            <a:r>
              <a:rPr lang="en-US" sz="4000" b="1" dirty="0" smtClean="0">
                <a:ln w="11430">
                  <a:solidFill>
                    <a:sysClr val="windowText" lastClr="0000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190500" dist="254000" dir="2700000" algn="tl">
                    <a:srgbClr val="000000">
                      <a:alpha val="75000"/>
                    </a:srgbClr>
                  </a:outerShdw>
                </a:effectLst>
                <a:latin typeface="Albert" pitchFamily="2" charset="0"/>
              </a:rPr>
              <a:t>Indestructible</a:t>
            </a:r>
            <a:endParaRPr lang="en-US" sz="4000" b="1" dirty="0">
              <a:ln w="11430">
                <a:solidFill>
                  <a:sysClr val="windowText" lastClr="0000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190500" dist="254000" dir="2700000" algn="tl">
                  <a:srgbClr val="000000">
                    <a:alpha val="75000"/>
                  </a:srgbClr>
                </a:outerShdw>
              </a:effectLst>
              <a:latin typeface="Albert" pitchFamily="2" charset="0"/>
            </a:endParaRPr>
          </a:p>
        </p:txBody>
      </p:sp>
      <p:sp>
        <p:nvSpPr>
          <p:cNvPr id="6" name="TextBox 5"/>
          <p:cNvSpPr txBox="1"/>
          <p:nvPr/>
        </p:nvSpPr>
        <p:spPr>
          <a:xfrm>
            <a:off x="653597" y="4448628"/>
            <a:ext cx="4462236" cy="1566636"/>
          </a:xfrm>
          <a:prstGeom prst="rect">
            <a:avLst/>
          </a:prstGeom>
          <a:noFill/>
        </p:spPr>
        <p:txBody>
          <a:bodyPr>
            <a:prstTxWarp prst="textPlain">
              <a:avLst/>
            </a:prstTxWarp>
            <a:spAutoFit/>
            <a:scene3d>
              <a:camera prst="orthographicFront">
                <a:rot lat="0" lon="0" rev="0"/>
              </a:camera>
              <a:lightRig rig="twoPt" dir="t"/>
            </a:scene3d>
            <a:sp3d extrusionH="57150" contourW="38100" prstMaterial="metal">
              <a:bevelT w="127000" h="88900"/>
              <a:bevelB w="88900" h="88900"/>
              <a:extrusionClr>
                <a:srgbClr val="FFC000"/>
              </a:extrusionClr>
              <a:contourClr>
                <a:schemeClr val="bg2">
                  <a:lumMod val="75000"/>
                </a:schemeClr>
              </a:contourClr>
            </a:sp3d>
          </a:bodyPr>
          <a:lstStyle/>
          <a:p>
            <a:pPr>
              <a:defRPr/>
            </a:pP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lbert" pitchFamily="2" charset="0"/>
              </a:rPr>
              <a:t>Faith</a:t>
            </a:r>
            <a:endParaRPr lang="en-US" sz="4000" b="1" cap="all" dirty="0">
              <a:ln w="0">
                <a:solidFill>
                  <a:sysClr val="windowText" lastClr="000000"/>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bert" pitchFamily="2" charset="0"/>
            </a:endParaRPr>
          </a:p>
        </p:txBody>
      </p:sp>
      <p:sp>
        <p:nvSpPr>
          <p:cNvPr id="7" name="TextBox 6"/>
          <p:cNvSpPr txBox="1"/>
          <p:nvPr/>
        </p:nvSpPr>
        <p:spPr>
          <a:xfrm>
            <a:off x="2901497" y="266700"/>
            <a:ext cx="2965903" cy="967014"/>
          </a:xfrm>
          <a:prstGeom prst="rect">
            <a:avLst/>
          </a:prstGeom>
          <a:noFill/>
        </p:spPr>
        <p:txBody>
          <a:bodyPr>
            <a:prstTxWarp prst="textPlain">
              <a:avLst/>
            </a:prstTxWarp>
            <a:spAutoFit/>
            <a:scene3d>
              <a:camera prst="orthographicFront"/>
              <a:lightRig rig="threePt" dir="t"/>
            </a:scene3d>
            <a:sp3d>
              <a:bevelT w="127000" h="88900"/>
              <a:bevelB w="88900" h="88900"/>
            </a:sp3d>
          </a:bodyPr>
          <a:lstStyle/>
          <a:p>
            <a:pPr>
              <a:defRPr/>
            </a:pP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lbert" pitchFamily="2" charset="0"/>
              </a:rPr>
              <a:t>The</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lbert" pitchFamily="2" charset="0"/>
            </a:endParaRPr>
          </a:p>
        </p:txBody>
      </p:sp>
      <p:pic>
        <p:nvPicPr>
          <p:cNvPr id="8" name="Picture 7" descr="Logo-Lesson07.png"/>
          <p:cNvPicPr>
            <a:picLocks noChangeAspect="1"/>
          </p:cNvPicPr>
          <p:nvPr/>
        </p:nvPicPr>
        <p:blipFill>
          <a:blip r:embed="rId2" cstate="print"/>
          <a:stretch>
            <a:fillRect/>
          </a:stretch>
        </p:blipFill>
        <p:spPr>
          <a:xfrm>
            <a:off x="5658040" y="3544563"/>
            <a:ext cx="3485960" cy="3689926"/>
          </a:xfrm>
          <a:prstGeom prst="rect">
            <a:avLst/>
          </a:prstGeom>
          <a:effectLst>
            <a:outerShdw blurRad="317500" dist="762000" dir="2700000" algn="ctr" rotWithShape="0">
              <a:srgbClr val="000000"/>
            </a:outerShdw>
            <a:softEdge rad="635000"/>
          </a:effectLst>
        </p:spPr>
      </p:pic>
    </p:spTree>
  </p:cSld>
  <p:clrMapOvr>
    <a:overrideClrMapping bg1="dk1" tx1="lt1" bg2="dk2" tx2="lt2" accent1="accent1" accent2="accent2" accent3="accent3" accent4="accent4" accent5="accent5" accent6="accent6" hlink="hlink" folHlink="folHlink"/>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par>
                          <p:cTn id="12" fill="hold">
                            <p:stCondLst>
                              <p:cond delay="600"/>
                            </p:stCondLst>
                            <p:childTnLst>
                              <p:par>
                                <p:cTn id="13" presetID="23" presetClass="entr" presetSubtype="36"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strVal val="(6*min(max(#ppt_w*#ppt_h,.3),1)-7.4)/-.7*#ppt_w"/>
                                          </p:val>
                                        </p:tav>
                                        <p:tav tm="100000">
                                          <p:val>
                                            <p:strVal val="#ppt_w"/>
                                          </p:val>
                                        </p:tav>
                                      </p:tavLst>
                                    </p:anim>
                                    <p:anim calcmode="lin" valueType="num">
                                      <p:cBhvr>
                                        <p:cTn id="16" dur="500" fill="hold"/>
                                        <p:tgtEl>
                                          <p:spTgt spid="5"/>
                                        </p:tgtEl>
                                        <p:attrNameLst>
                                          <p:attrName>ppt_h</p:attrName>
                                        </p:attrNameLst>
                                      </p:cBhvr>
                                      <p:tavLst>
                                        <p:tav tm="0">
                                          <p:val>
                                            <p:strVal val="(6*min(max(#ppt_w*#ppt_h,.3),1)-7.4)/-.7*#ppt_h"/>
                                          </p:val>
                                        </p:tav>
                                        <p:tav tm="100000">
                                          <p:val>
                                            <p:strVal val="#ppt_h"/>
                                          </p:val>
                                        </p:tav>
                                      </p:tavLst>
                                    </p:anim>
                                    <p:anim calcmode="lin" valueType="num">
                                      <p:cBhvr>
                                        <p:cTn id="17" dur="500" fill="hold"/>
                                        <p:tgtEl>
                                          <p:spTgt spid="5"/>
                                        </p:tgtEl>
                                        <p:attrNameLst>
                                          <p:attrName>ppt_x</p:attrName>
                                        </p:attrNameLst>
                                      </p:cBhvr>
                                      <p:tavLst>
                                        <p:tav tm="0">
                                          <p:val>
                                            <p:fltVal val="0.5"/>
                                          </p:val>
                                        </p:tav>
                                        <p:tav tm="100000">
                                          <p:val>
                                            <p:strVal val="#ppt_x"/>
                                          </p:val>
                                        </p:tav>
                                      </p:tavLst>
                                    </p:anim>
                                    <p:anim calcmode="lin" valueType="num">
                                      <p:cBhvr>
                                        <p:cTn id="18" dur="500" fill="hold"/>
                                        <p:tgtEl>
                                          <p:spTgt spid="5"/>
                                        </p:tgtEl>
                                        <p:attrNameLst>
                                          <p:attrName>ppt_y</p:attrName>
                                        </p:attrNameLst>
                                      </p:cBhvr>
                                      <p:tavLst>
                                        <p:tav tm="0">
                                          <p:val>
                                            <p:strVal val="1+(6*min(max(#ppt_w*#ppt_h,.3),1)-7.4)/-.7*#ppt_h/2"/>
                                          </p:val>
                                        </p:tav>
                                        <p:tav tm="100000">
                                          <p:val>
                                            <p:strVal val="#ppt_y"/>
                                          </p:val>
                                        </p:tav>
                                      </p:tavLst>
                                    </p:anim>
                                  </p:childTnLst>
                                </p:cTn>
                              </p:par>
                            </p:childTnLst>
                          </p:cTn>
                        </p:par>
                        <p:par>
                          <p:cTn id="19" fill="hold">
                            <p:stCondLst>
                              <p:cond delay="110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6"/>
                                        </p:tgtEl>
                                        <p:attrNameLst>
                                          <p:attrName>ppt_y</p:attrName>
                                        </p:attrNameLst>
                                      </p:cBhvr>
                                      <p:tavLst>
                                        <p:tav tm="0">
                                          <p:val>
                                            <p:strVal val="#ppt_y"/>
                                          </p:val>
                                        </p:tav>
                                        <p:tav tm="100000">
                                          <p:val>
                                            <p:strVal val="#ppt_y"/>
                                          </p:val>
                                        </p:tav>
                                      </p:tavLst>
                                    </p:anim>
                                    <p:anim calcmode="lin" valueType="num">
                                      <p:cBhvr>
                                        <p:cTn id="24"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6"/>
                                        </p:tgtEl>
                                      </p:cBhvr>
                                    </p:animEffect>
                                  </p:childTnLst>
                                </p:cTn>
                              </p:par>
                              <p:par>
                                <p:cTn id="27" presetID="10" presetClass="entr" presetSubtype="0" fill="hold" nodeType="withEffect">
                                  <p:stCondLst>
                                    <p:cond delay="100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2" name="Image (Stephen)" descr="GreekColumns-02.jpg"/>
          <p:cNvPicPr>
            <a:picLocks noChangeAspect="1"/>
          </p:cNvPicPr>
          <p:nvPr/>
        </p:nvPicPr>
        <p:blipFill>
          <a:blip r:embed="rId2" cstate="print"/>
          <a:stretch>
            <a:fillRect/>
          </a:stretch>
        </p:blipFill>
        <p:spPr>
          <a:xfrm>
            <a:off x="365760" y="4206240"/>
            <a:ext cx="1453116" cy="2286000"/>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2"/>
          <p:cNvSpPr/>
          <p:nvPr/>
        </p:nvSpPr>
        <p:spPr>
          <a:xfrm>
            <a:off x="2286000" y="4114800"/>
            <a:ext cx="6675120" cy="3046988"/>
          </a:xfrm>
          <a:prstGeom prst="rect">
            <a:avLst/>
          </a:prstGeom>
        </p:spPr>
        <p:txBody>
          <a:bodyPr wrap="square">
            <a:spAutoFit/>
          </a:bodyPr>
          <a:lstStyle/>
          <a:p>
            <a:pPr>
              <a:spcAft>
                <a:spcPts val="1200"/>
              </a:spcAft>
            </a:pPr>
            <a:r>
              <a:rPr lang="en-US" sz="2400" dirty="0" smtClean="0">
                <a:effectLst>
                  <a:outerShdw blurRad="38100" dist="38100" dir="2700000" algn="tl">
                    <a:srgbClr val="000000"/>
                  </a:outerShdw>
                </a:effectLst>
                <a:latin typeface="Arial Narrow" pitchFamily="34" charset="0"/>
              </a:rPr>
              <a:t>When reading his sermon to the Sanhedrin in the seventh chapter of Acts, one readily notes his skill and understanding of the word of God. This, of course, coupled with the spirit of the Lord was unmatched by any of the Jews.  Cut to the heart, they rushed upon him gnashing with their teeth and took him outside of Jerusalem, stoning him to death.</a:t>
            </a:r>
            <a:endParaRPr lang="en-US" sz="2400" dirty="0">
              <a:effectLst>
                <a:outerShdw blurRad="38100" dist="38100" dir="2700000" algn="tl">
                  <a:srgbClr val="000000"/>
                </a:outerShdw>
              </a:effectLst>
              <a:latin typeface="Arial Narrow" pitchFamily="34" charset="0"/>
            </a:endParaRPr>
          </a:p>
        </p:txBody>
      </p:sp>
      <p:sp>
        <p:nvSpPr>
          <p:cNvPr id="22" name="Textbox 1"/>
          <p:cNvSpPr/>
          <p:nvPr/>
        </p:nvSpPr>
        <p:spPr>
          <a:xfrm>
            <a:off x="217713" y="3178628"/>
            <a:ext cx="8926287" cy="830997"/>
          </a:xfrm>
          <a:prstGeom prst="rect">
            <a:avLst/>
          </a:prstGeom>
        </p:spPr>
        <p:txBody>
          <a:bodyPr wrap="square">
            <a:spAutoFit/>
          </a:bodyPr>
          <a:lstStyle/>
          <a:p>
            <a:pPr>
              <a:spcAft>
                <a:spcPts val="1200"/>
              </a:spcAft>
            </a:pPr>
            <a:r>
              <a:rPr lang="en-US" sz="2400" dirty="0" smtClean="0">
                <a:effectLst>
                  <a:outerShdw blurRad="38100" dist="38100" dir="2700000" algn="tl">
                    <a:srgbClr val="000000"/>
                  </a:outerShdw>
                </a:effectLst>
                <a:latin typeface="Arial Narrow" pitchFamily="34" charset="0"/>
              </a:rPr>
              <a:t>Stephen, a man full of faith and wisdom of God was one of the seven deacons in the Jerusalem church. </a:t>
            </a:r>
          </a:p>
        </p:txBody>
      </p:sp>
      <p:sp>
        <p:nvSpPr>
          <p:cNvPr id="17" name="Stephen"/>
          <p:cNvSpPr/>
          <p:nvPr/>
        </p:nvSpPr>
        <p:spPr>
          <a:xfrm>
            <a:off x="457200" y="2743200"/>
            <a:ext cx="27432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Stephen</a:t>
            </a:r>
          </a:p>
        </p:txBody>
      </p:sp>
      <p:sp>
        <p:nvSpPr>
          <p:cNvPr id="23"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4" name="Header Group"/>
          <p:cNvGrpSpPr/>
          <p:nvPr/>
        </p:nvGrpSpPr>
        <p:grpSpPr>
          <a:xfrm>
            <a:off x="188913" y="203654"/>
            <a:ext cx="8955087" cy="2342309"/>
            <a:chOff x="188913" y="203654"/>
            <a:chExt cx="8955087" cy="2342309"/>
          </a:xfrm>
        </p:grpSpPr>
        <p:pic>
          <p:nvPicPr>
            <p:cNvPr id="15"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6"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8" name="Image (Barnabus)" descr="GreekColumns-02.jpg"/>
          <p:cNvPicPr>
            <a:picLocks noChangeAspect="1"/>
          </p:cNvPicPr>
          <p:nvPr/>
        </p:nvPicPr>
        <p:blipFill>
          <a:blip r:embed="rId2" cstate="print"/>
          <a:stretch>
            <a:fillRect/>
          </a:stretch>
        </p:blipFill>
        <p:spPr>
          <a:xfrm>
            <a:off x="365760" y="4206240"/>
            <a:ext cx="1604210" cy="2286000"/>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1"/>
          <p:cNvSpPr/>
          <p:nvPr/>
        </p:nvSpPr>
        <p:spPr>
          <a:xfrm>
            <a:off x="380274" y="3338285"/>
            <a:ext cx="8560526" cy="1938992"/>
          </a:xfrm>
          <a:prstGeom prst="rect">
            <a:avLst/>
          </a:prstGeom>
        </p:spPr>
        <p:txBody>
          <a:bodyPr wrap="square">
            <a:spAutoFit/>
          </a:bodyPr>
          <a:lstStyle/>
          <a:p>
            <a:pPr>
              <a:spcAft>
                <a:spcPts val="0"/>
              </a:spcAft>
            </a:pPr>
            <a:r>
              <a:rPr lang="en-US" sz="2400" dirty="0" smtClean="0">
                <a:effectLst>
                  <a:outerShdw blurRad="38100" dist="38100" dir="2700000" algn="tl">
                    <a:srgbClr val="000000"/>
                  </a:outerShdw>
                </a:effectLst>
                <a:latin typeface="Arial Narrow" pitchFamily="34" charset="0"/>
              </a:rPr>
              <a:t>Barnabas, Paul’s missionary companion journeyed to </a:t>
            </a:r>
            <a:r>
              <a:rPr lang="en-US" sz="2400" dirty="0" err="1" smtClean="0">
                <a:effectLst>
                  <a:outerShdw blurRad="38100" dist="38100" dir="2700000" algn="tl">
                    <a:srgbClr val="000000"/>
                  </a:outerShdw>
                </a:effectLst>
                <a:latin typeface="Arial Narrow" pitchFamily="34" charset="0"/>
              </a:rPr>
              <a:t>Salamina</a:t>
            </a:r>
            <a:r>
              <a:rPr lang="en-US" sz="2400" dirty="0" smtClean="0">
                <a:effectLst>
                  <a:outerShdw blurRad="38100" dist="38100" dir="2700000" algn="tl">
                    <a:srgbClr val="000000"/>
                  </a:outerShdw>
                </a:effectLst>
                <a:latin typeface="Arial Narrow" pitchFamily="34" charset="0"/>
              </a:rPr>
              <a:t> on the</a:t>
            </a:r>
          </a:p>
          <a:p>
            <a:pPr marL="1882775">
              <a:spcAft>
                <a:spcPts val="0"/>
              </a:spcAft>
            </a:pPr>
            <a:r>
              <a:rPr lang="en-US" sz="2400" dirty="0" smtClean="0">
                <a:effectLst>
                  <a:outerShdw blurRad="38100" dist="38100" dir="2700000" algn="tl">
                    <a:srgbClr val="000000"/>
                  </a:outerShdw>
                </a:effectLst>
                <a:latin typeface="Arial Narrow" pitchFamily="34" charset="0"/>
              </a:rPr>
              <a:t> island of Cypress where an angry Jewish sorcerer stirred up the people against him. They seized him, dragged him out of the city, and burned him.</a:t>
            </a:r>
          </a:p>
          <a:p>
            <a:pPr marL="2511425">
              <a:spcAft>
                <a:spcPts val="0"/>
              </a:spcAft>
            </a:pPr>
            <a:endParaRPr lang="en-US" sz="2400" dirty="0">
              <a:effectLst>
                <a:outerShdw blurRad="38100" dist="38100" dir="2700000" algn="tl">
                  <a:srgbClr val="000000"/>
                </a:outerShdw>
              </a:effectLst>
              <a:latin typeface="Arial Narrow" pitchFamily="34" charset="0"/>
            </a:endParaRPr>
          </a:p>
        </p:txBody>
      </p:sp>
      <p:sp>
        <p:nvSpPr>
          <p:cNvPr id="20" name="Barnabus"/>
          <p:cNvSpPr/>
          <p:nvPr/>
        </p:nvSpPr>
        <p:spPr>
          <a:xfrm>
            <a:off x="457200" y="2743200"/>
            <a:ext cx="27432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Barnabas</a:t>
            </a:r>
          </a:p>
        </p:txBody>
      </p:sp>
      <p:sp>
        <p:nvSpPr>
          <p:cNvPr id="17"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174625"/>
            <a:ext cx="3192916" cy="406400"/>
            <a:chOff x="188913" y="174625"/>
            <a:chExt cx="3192916" cy="406400"/>
          </a:xfrm>
        </p:grpSpPr>
        <p:sp>
          <p:nvSpPr>
            <p:cNvPr id="6" name="Header Title"/>
            <p:cNvSpPr txBox="1"/>
            <p:nvPr/>
          </p:nvSpPr>
          <p:spPr>
            <a:xfrm>
              <a:off x="188913" y="174625"/>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cxnSp>
          <p:nvCxnSpPr>
            <p:cNvPr id="7" name="Header Line"/>
            <p:cNvCxnSpPr/>
            <p:nvPr/>
          </p:nvCxnSpPr>
          <p:spPr>
            <a:xfrm>
              <a:off x="188913" y="581025"/>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4" name="Image (Apostles)" descr="GreekColumns-02.jpg"/>
          <p:cNvPicPr>
            <a:picLocks noChangeAspect="1"/>
          </p:cNvPicPr>
          <p:nvPr/>
        </p:nvPicPr>
        <p:blipFill>
          <a:blip r:embed="rId2" cstate="print"/>
          <a:stretch>
            <a:fillRect/>
          </a:stretch>
        </p:blipFill>
        <p:spPr>
          <a:xfrm>
            <a:off x="274320" y="3936546"/>
            <a:ext cx="3279016" cy="2522320"/>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25" name="Textbox 2"/>
          <p:cNvSpPr/>
          <p:nvPr/>
        </p:nvSpPr>
        <p:spPr>
          <a:xfrm>
            <a:off x="3773715" y="3708400"/>
            <a:ext cx="5370285" cy="954107"/>
          </a:xfrm>
          <a:prstGeom prst="rect">
            <a:avLst/>
          </a:prstGeom>
        </p:spPr>
        <p:txBody>
          <a:bodyPr wrap="square">
            <a:spAutoFit/>
          </a:bodyPr>
          <a:lstStyle/>
          <a:p>
            <a:r>
              <a:rPr lang="en-US" sz="2800" dirty="0" smtClean="0">
                <a:effectLst>
                  <a:outerShdw blurRad="38100" dist="38100" dir="2700000" algn="tl">
                    <a:srgbClr val="000000"/>
                  </a:outerShdw>
                </a:effectLst>
                <a:latin typeface="Arial Narrow" pitchFamily="34" charset="0"/>
              </a:rPr>
              <a:t>named Apostles, and view the manner of their death --</a:t>
            </a:r>
            <a:endParaRPr lang="en-US" sz="2800" dirty="0">
              <a:effectLst>
                <a:outerShdw blurRad="38100" dist="38100" dir="2700000" algn="tl">
                  <a:srgbClr val="000000"/>
                </a:outerShdw>
              </a:effectLst>
              <a:latin typeface="Arial Narrow" pitchFamily="34" charset="0"/>
            </a:endParaRPr>
          </a:p>
        </p:txBody>
      </p:sp>
      <p:sp>
        <p:nvSpPr>
          <p:cNvPr id="13" name="Textbox 1"/>
          <p:cNvSpPr/>
          <p:nvPr/>
        </p:nvSpPr>
        <p:spPr>
          <a:xfrm>
            <a:off x="365760" y="3200400"/>
            <a:ext cx="8560526" cy="523220"/>
          </a:xfrm>
          <a:prstGeom prst="rect">
            <a:avLst/>
          </a:prstGeom>
        </p:spPr>
        <p:txBody>
          <a:bodyPr wrap="square">
            <a:spAutoFit/>
          </a:bodyPr>
          <a:lstStyle/>
          <a:p>
            <a:r>
              <a:rPr lang="en-US" sz="2800" dirty="0" smtClean="0">
                <a:effectLst>
                  <a:outerShdw blurRad="38100" dist="38100" dir="2700000" algn="tl">
                    <a:srgbClr val="000000"/>
                  </a:outerShdw>
                </a:effectLst>
                <a:latin typeface="Arial Narrow" pitchFamily="34" charset="0"/>
              </a:rPr>
              <a:t>Now let us turn to a few of these devoted disciples whom Jesus</a:t>
            </a:r>
            <a:endParaRPr lang="en-US" sz="2800" dirty="0">
              <a:effectLst>
                <a:outerShdw blurRad="38100" dist="38100" dir="2700000" algn="tl">
                  <a:srgbClr val="000000"/>
                </a:outerShdw>
              </a:effectLst>
              <a:latin typeface="Arial Narrow" pitchFamily="34" charset="0"/>
            </a:endParaRPr>
          </a:p>
        </p:txBody>
      </p:sp>
      <p:sp>
        <p:nvSpPr>
          <p:cNvPr id="14" name="The 12 Apostles"/>
          <p:cNvSpPr/>
          <p:nvPr/>
        </p:nvSpPr>
        <p:spPr>
          <a:xfrm>
            <a:off x="457200" y="2560320"/>
            <a:ext cx="36576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12 Apostles</a:t>
            </a:r>
          </a:p>
        </p:txBody>
      </p:sp>
      <p:sp>
        <p:nvSpPr>
          <p:cNvPr id="23"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5"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1" name="Image (Simon Peter)" descr="GreekColumns-02.jpg"/>
          <p:cNvPicPr>
            <a:picLocks noChangeAspect="1"/>
          </p:cNvPicPr>
          <p:nvPr/>
        </p:nvPicPr>
        <p:blipFill>
          <a:blip r:embed="rId2" cstate="print"/>
          <a:stretch>
            <a:fillRect/>
          </a:stretch>
        </p:blipFill>
        <p:spPr>
          <a:xfrm>
            <a:off x="365760" y="4206240"/>
            <a:ext cx="1754372" cy="2286000"/>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4" name="Simon Peter"/>
          <p:cNvSpPr/>
          <p:nvPr/>
        </p:nvSpPr>
        <p:spPr>
          <a:xfrm>
            <a:off x="457200" y="2560320"/>
            <a:ext cx="36576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Simon Peter</a:t>
            </a:r>
          </a:p>
        </p:txBody>
      </p:sp>
      <p:sp>
        <p:nvSpPr>
          <p:cNvPr id="13" name="Textbox"/>
          <p:cNvSpPr/>
          <p:nvPr/>
        </p:nvSpPr>
        <p:spPr>
          <a:xfrm>
            <a:off x="365760" y="3017520"/>
            <a:ext cx="8560526" cy="1569660"/>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Peter, the one who denied Christ, died by crucifixion while at Rome, under the order of Nero, Emperor, in A.D. 69. He asked that he be crucified</a:t>
            </a:r>
          </a:p>
          <a:p>
            <a:pPr marL="2116138"/>
            <a:r>
              <a:rPr lang="en-US" sz="2400" dirty="0" smtClean="0">
                <a:effectLst>
                  <a:outerShdw blurRad="38100" dist="38100" dir="2700000" algn="tl">
                    <a:srgbClr val="000000"/>
                  </a:outerShdw>
                </a:effectLst>
                <a:latin typeface="Arial Narrow" pitchFamily="34" charset="0"/>
              </a:rPr>
              <a:t> upside down as he considered himself unworthy to be crucified as his Savior, Jesus.</a:t>
            </a:r>
            <a:endParaRPr lang="en-US" sz="2400" dirty="0">
              <a:effectLst>
                <a:outerShdw blurRad="38100" dist="38100" dir="2700000" algn="tl">
                  <a:srgbClr val="000000"/>
                </a:outerShdw>
              </a:effectLst>
              <a:latin typeface="Arial Narrow" pitchFamily="34" charset="0"/>
            </a:endParaRPr>
          </a:p>
        </p:txBody>
      </p:sp>
      <p:sp>
        <p:nvSpPr>
          <p:cNvPr id="17"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5"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8"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9" name="Image (Andrew)" descr="GreekColumns-02.jpg"/>
          <p:cNvPicPr>
            <a:picLocks noChangeAspect="1"/>
          </p:cNvPicPr>
          <p:nvPr/>
        </p:nvPicPr>
        <p:blipFill>
          <a:blip r:embed="rId2" cstate="print"/>
          <a:stretch>
            <a:fillRect/>
          </a:stretch>
        </p:blipFill>
        <p:spPr>
          <a:xfrm>
            <a:off x="365760" y="4300234"/>
            <a:ext cx="1754372" cy="2098011"/>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p:cNvSpPr/>
          <p:nvPr/>
        </p:nvSpPr>
        <p:spPr>
          <a:xfrm>
            <a:off x="365760" y="3017520"/>
            <a:ext cx="8560526" cy="1938992"/>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Andrew died in the same manner as his brother Peter -- by crucifixion. It was in the city of </a:t>
            </a:r>
            <a:r>
              <a:rPr lang="en-US" sz="2400" dirty="0" err="1" smtClean="0">
                <a:effectLst>
                  <a:outerShdw blurRad="38100" dist="38100" dir="2700000" algn="tl">
                    <a:srgbClr val="000000"/>
                  </a:outerShdw>
                </a:effectLst>
                <a:latin typeface="Arial Narrow" pitchFamily="34" charset="0"/>
              </a:rPr>
              <a:t>Patras</a:t>
            </a:r>
            <a:r>
              <a:rPr lang="en-US" sz="2400" dirty="0" smtClean="0">
                <a:effectLst>
                  <a:outerShdw blurRad="38100" dist="38100" dir="2700000" algn="tl">
                    <a:srgbClr val="000000"/>
                  </a:outerShdw>
                </a:effectLst>
                <a:latin typeface="Arial Narrow" pitchFamily="34" charset="0"/>
              </a:rPr>
              <a:t> in Achaia about A.D. 70. A Roman governor,</a:t>
            </a:r>
          </a:p>
          <a:p>
            <a:pPr marL="2006600"/>
            <a:r>
              <a:rPr lang="en-US" sz="2400" dirty="0" smtClean="0">
                <a:effectLst>
                  <a:outerShdw blurRad="38100" dist="38100" dir="2700000" algn="tl">
                    <a:srgbClr val="000000"/>
                  </a:outerShdw>
                </a:effectLst>
                <a:latin typeface="Arial Narrow" pitchFamily="34" charset="0"/>
              </a:rPr>
              <a:t> </a:t>
            </a:r>
            <a:r>
              <a:rPr lang="en-US" sz="2400" dirty="0" err="1" smtClean="0">
                <a:effectLst>
                  <a:outerShdw blurRad="38100" dist="38100" dir="2700000" algn="tl">
                    <a:srgbClr val="000000"/>
                  </a:outerShdw>
                </a:effectLst>
                <a:latin typeface="Arial Narrow" pitchFamily="34" charset="0"/>
              </a:rPr>
              <a:t>Aegaeas</a:t>
            </a:r>
            <a:r>
              <a:rPr lang="en-US" sz="2400" dirty="0" smtClean="0">
                <a:effectLst>
                  <a:outerShdw blurRad="38100" dist="38100" dir="2700000" algn="tl">
                    <a:srgbClr val="000000"/>
                  </a:outerShdw>
                </a:effectLst>
                <a:latin typeface="Arial Narrow" pitchFamily="34" charset="0"/>
              </a:rPr>
              <a:t>, in the name of the Roman Senate, ordered his execution being enraged at Andrew for leading his wife, </a:t>
            </a:r>
            <a:r>
              <a:rPr lang="en-US" sz="2400" dirty="0" err="1" smtClean="0">
                <a:effectLst>
                  <a:outerShdw blurRad="38100" dist="38100" dir="2700000" algn="tl">
                    <a:srgbClr val="000000"/>
                  </a:outerShdw>
                </a:effectLst>
                <a:latin typeface="Arial Narrow" pitchFamily="34" charset="0"/>
              </a:rPr>
              <a:t>Maximillia</a:t>
            </a:r>
            <a:r>
              <a:rPr lang="en-US" sz="2400" dirty="0" smtClean="0">
                <a:effectLst>
                  <a:outerShdw blurRad="38100" dist="38100" dir="2700000" algn="tl">
                    <a:srgbClr val="000000"/>
                  </a:outerShdw>
                </a:effectLst>
                <a:latin typeface="Arial Narrow" pitchFamily="34" charset="0"/>
              </a:rPr>
              <a:t> to Christ.</a:t>
            </a:r>
          </a:p>
        </p:txBody>
      </p:sp>
      <p:sp>
        <p:nvSpPr>
          <p:cNvPr id="18" name="Andrew"/>
          <p:cNvSpPr/>
          <p:nvPr/>
        </p:nvSpPr>
        <p:spPr>
          <a:xfrm>
            <a:off x="457200" y="2560320"/>
            <a:ext cx="32004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Andrew</a:t>
            </a:r>
          </a:p>
        </p:txBody>
      </p:sp>
      <p:sp>
        <p:nvSpPr>
          <p:cNvPr id="17"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1" name="Header Group"/>
          <p:cNvGrpSpPr/>
          <p:nvPr/>
        </p:nvGrpSpPr>
        <p:grpSpPr>
          <a:xfrm>
            <a:off x="188913" y="203654"/>
            <a:ext cx="8955087" cy="2342309"/>
            <a:chOff x="188913" y="203654"/>
            <a:chExt cx="8955087" cy="2342309"/>
          </a:xfrm>
        </p:grpSpPr>
        <p:pic>
          <p:nvPicPr>
            <p:cNvPr id="14"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5"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9" name="Image (Andrew)" descr="GreekColumns-02.jpg"/>
          <p:cNvPicPr>
            <a:picLocks noChangeAspect="1"/>
          </p:cNvPicPr>
          <p:nvPr/>
        </p:nvPicPr>
        <p:blipFill>
          <a:blip r:embed="rId2" cstate="print"/>
          <a:stretch>
            <a:fillRect/>
          </a:stretch>
        </p:blipFill>
        <p:spPr>
          <a:xfrm>
            <a:off x="274320" y="4206240"/>
            <a:ext cx="1754372" cy="2098011"/>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p:cNvSpPr/>
          <p:nvPr/>
        </p:nvSpPr>
        <p:spPr>
          <a:xfrm>
            <a:off x="91440" y="3017520"/>
            <a:ext cx="9144000" cy="3647152"/>
          </a:xfrm>
          <a:prstGeom prst="rect">
            <a:avLst/>
          </a:prstGeom>
        </p:spPr>
        <p:txBody>
          <a:bodyPr wrap="square">
            <a:spAutoFit/>
          </a:bodyPr>
          <a:lstStyle/>
          <a:p>
            <a:pPr>
              <a:spcAft>
                <a:spcPts val="600"/>
              </a:spcAft>
            </a:pPr>
            <a:r>
              <a:rPr lang="en-US" sz="2400" i="1" u="sng" dirty="0" smtClean="0">
                <a:effectLst>
                  <a:outerShdw blurRad="38100" dist="38100" dir="2700000" algn="tl">
                    <a:srgbClr val="000000"/>
                  </a:outerShdw>
                </a:effectLst>
                <a:latin typeface="Arial Narrow" pitchFamily="34" charset="0"/>
              </a:rPr>
              <a:t>Andrew’s response:</a:t>
            </a:r>
          </a:p>
          <a:p>
            <a:pPr marL="2060575">
              <a:spcAft>
                <a:spcPts val="1200"/>
              </a:spcAft>
            </a:pPr>
            <a:r>
              <a:rPr lang="en-US" sz="2400" i="1" dirty="0" smtClean="0">
                <a:effectLst>
                  <a:outerShdw blurRad="38100" dist="38100" dir="2700000" algn="tl">
                    <a:srgbClr val="000000"/>
                  </a:outerShdw>
                </a:effectLst>
                <a:latin typeface="Arial Narrow" pitchFamily="34" charset="0"/>
              </a:rPr>
              <a:t>“Had I feared the death of the cross, I should not have preached the majesty and gloriousness of the cross of Christ.”</a:t>
            </a:r>
          </a:p>
          <a:p>
            <a:pPr marL="2292350">
              <a:spcAft>
                <a:spcPts val="1200"/>
              </a:spcAft>
            </a:pPr>
            <a:r>
              <a:rPr lang="en-US" sz="2400" dirty="0" smtClean="0">
                <a:effectLst>
                  <a:outerShdw blurRad="38100" dist="38100" dir="2700000" algn="tl">
                    <a:srgbClr val="000000"/>
                  </a:outerShdw>
                </a:effectLst>
                <a:latin typeface="Arial Narrow" pitchFamily="34" charset="0"/>
              </a:rPr>
              <a:t>As Andrew hung there for three days, he preached to those standing around the cross. Some Christians besought the governor to take him down (he must have been tied, not nailed).  However, Andrew learning of their request cried to God not to let him be taken down, but to receive his spirit. God did, and Andrew entered into the joy of his Lord.</a:t>
            </a:r>
            <a:endParaRPr lang="en-US" sz="2400" dirty="0">
              <a:effectLst>
                <a:outerShdw blurRad="38100" dist="38100" dir="2700000" algn="tl">
                  <a:srgbClr val="000000"/>
                </a:outerShdw>
              </a:effectLst>
              <a:latin typeface="Arial Narrow" pitchFamily="34" charset="0"/>
            </a:endParaRPr>
          </a:p>
        </p:txBody>
      </p:sp>
      <p:sp>
        <p:nvSpPr>
          <p:cNvPr id="18" name="Andrew"/>
          <p:cNvSpPr/>
          <p:nvPr/>
        </p:nvSpPr>
        <p:spPr>
          <a:xfrm>
            <a:off x="457200" y="2560320"/>
            <a:ext cx="32004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Andrew</a:t>
            </a:r>
          </a:p>
        </p:txBody>
      </p:sp>
      <p:sp>
        <p:nvSpPr>
          <p:cNvPr id="17"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4"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5"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1" name="Image (James the Greater)" descr="GreekColumns-02.jpg"/>
          <p:cNvPicPr>
            <a:picLocks noChangeAspect="1"/>
          </p:cNvPicPr>
          <p:nvPr/>
        </p:nvPicPr>
        <p:blipFill>
          <a:blip r:embed="rId2" cstate="print"/>
          <a:stretch>
            <a:fillRect/>
          </a:stretch>
        </p:blipFill>
        <p:spPr>
          <a:xfrm>
            <a:off x="415362" y="4244059"/>
            <a:ext cx="1472288" cy="2022373"/>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5" name="Acts 21:13"/>
          <p:cNvSpPr txBox="1"/>
          <p:nvPr/>
        </p:nvSpPr>
        <p:spPr>
          <a:xfrm>
            <a:off x="2661314" y="5191609"/>
            <a:ext cx="5891934" cy="1015663"/>
          </a:xfrm>
          <a:prstGeom prst="rect">
            <a:avLst/>
          </a:prstGeom>
          <a:noFill/>
        </p:spPr>
        <p:txBody>
          <a:bodyPr wrap="square">
            <a:spAutoFit/>
          </a:bodyPr>
          <a:lstStyle/>
          <a:p>
            <a:r>
              <a:rPr lang="en-US" sz="2000" b="1" dirty="0" smtClean="0">
                <a:solidFill>
                  <a:srgbClr val="FFC000"/>
                </a:solidFill>
                <a:effectLst>
                  <a:outerShdw blurRad="38100" dist="38100" dir="2700000" algn="tl">
                    <a:srgbClr val="000000"/>
                  </a:outerShdw>
                </a:effectLst>
                <a:latin typeface="Arial Narrow" pitchFamily="34" charset="0"/>
              </a:rPr>
              <a:t>“Now about that time Herod the king stretched forth </a:t>
            </a:r>
            <a:r>
              <a:rPr lang="en-US" sz="2000" b="1" i="1" dirty="0" smtClean="0">
                <a:solidFill>
                  <a:srgbClr val="FFC000"/>
                </a:solidFill>
                <a:effectLst>
                  <a:outerShdw blurRad="38100" dist="38100" dir="2700000" algn="tl">
                    <a:srgbClr val="000000"/>
                  </a:outerShdw>
                </a:effectLst>
                <a:latin typeface="Arial Narrow" pitchFamily="34" charset="0"/>
              </a:rPr>
              <a:t>his hands to vex certain of the church.  </a:t>
            </a:r>
            <a:r>
              <a:rPr lang="en-US" sz="2000" b="1" dirty="0" smtClean="0">
                <a:solidFill>
                  <a:srgbClr val="FFC000"/>
                </a:solidFill>
                <a:effectLst>
                  <a:outerShdw blurRad="38100" dist="38100" dir="2700000" algn="tl">
                    <a:srgbClr val="000000"/>
                  </a:outerShdw>
                </a:effectLst>
                <a:latin typeface="Arial Narrow" pitchFamily="34" charset="0"/>
              </a:rPr>
              <a:t>  And he killed James the brother of John with the sword.”  </a:t>
            </a:r>
            <a:r>
              <a:rPr lang="en-US" sz="2000" b="1" dirty="0" smtClean="0">
                <a:effectLst>
                  <a:outerShdw blurRad="38100" dist="38100" dir="2700000" algn="tl">
                    <a:srgbClr val="000000"/>
                  </a:outerShdw>
                </a:effectLst>
                <a:latin typeface="Arial Narrow" pitchFamily="34" charset="0"/>
              </a:rPr>
              <a:t>-- Acts 12:1, 2</a:t>
            </a:r>
            <a:endParaRPr lang="en-US" sz="2000" b="1" dirty="0">
              <a:solidFill>
                <a:schemeClr val="bg1"/>
              </a:solidFill>
              <a:effectLst>
                <a:outerShdw blurRad="38100" dist="38100" dir="2700000" algn="tl">
                  <a:srgbClr val="000000"/>
                </a:outerShdw>
              </a:effectLst>
              <a:latin typeface="Arial Narrow" pitchFamily="34" charset="0"/>
            </a:endParaRPr>
          </a:p>
        </p:txBody>
      </p:sp>
      <p:sp>
        <p:nvSpPr>
          <p:cNvPr id="13" name="Textbox 1"/>
          <p:cNvSpPr/>
          <p:nvPr/>
        </p:nvSpPr>
        <p:spPr>
          <a:xfrm>
            <a:off x="365760" y="3017520"/>
            <a:ext cx="8778240" cy="1646605"/>
          </a:xfrm>
          <a:prstGeom prst="rect">
            <a:avLst/>
          </a:prstGeom>
        </p:spPr>
        <p:txBody>
          <a:bodyPr wrap="square">
            <a:spAutoFit/>
          </a:bodyPr>
          <a:lstStyle/>
          <a:p>
            <a:pPr>
              <a:spcAft>
                <a:spcPts val="600"/>
              </a:spcAft>
            </a:pPr>
            <a:r>
              <a:rPr lang="en-US" sz="2400" dirty="0" smtClean="0">
                <a:effectLst>
                  <a:outerShdw blurRad="38100" dist="38100" dir="2700000" algn="tl">
                    <a:srgbClr val="000000"/>
                  </a:outerShdw>
                </a:effectLst>
                <a:latin typeface="Arial Narrow" pitchFamily="34" charset="0"/>
              </a:rPr>
              <a:t>James, the Greater, the son of Zebedee was beheaded in Jerusalem.	The Emperor Claudius charged Herod Agrippa to suppress the Christians.</a:t>
            </a:r>
          </a:p>
          <a:p>
            <a:pPr marL="1828800">
              <a:spcAft>
                <a:spcPts val="1200"/>
              </a:spcAft>
            </a:pPr>
            <a:r>
              <a:rPr lang="en-US" sz="2400" dirty="0" smtClean="0">
                <a:effectLst>
                  <a:outerShdw blurRad="38100" dist="38100" dir="2700000" algn="tl">
                    <a:srgbClr val="000000"/>
                  </a:outerShdw>
                </a:effectLst>
                <a:latin typeface="Arial Narrow" pitchFamily="34" charset="0"/>
              </a:rPr>
              <a:t>This he did, grabbing the Apostle and throwing him in prison for a short while until his execution in 45 A.D.</a:t>
            </a:r>
          </a:p>
        </p:txBody>
      </p:sp>
      <p:sp>
        <p:nvSpPr>
          <p:cNvPr id="20" name="James the Greater"/>
          <p:cNvSpPr/>
          <p:nvPr/>
        </p:nvSpPr>
        <p:spPr>
          <a:xfrm>
            <a:off x="457200" y="2560320"/>
            <a:ext cx="27432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James the Greater</a:t>
            </a:r>
          </a:p>
        </p:txBody>
      </p:sp>
      <p:sp>
        <p:nvSpPr>
          <p:cNvPr id="19"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1" name="Image (James the Greater)" descr="GreekColumns-02.jpg"/>
          <p:cNvPicPr>
            <a:picLocks noChangeAspect="1"/>
          </p:cNvPicPr>
          <p:nvPr/>
        </p:nvPicPr>
        <p:blipFill>
          <a:blip r:embed="rId3" cstate="print"/>
          <a:stretch>
            <a:fillRect/>
          </a:stretch>
        </p:blipFill>
        <p:spPr>
          <a:xfrm>
            <a:off x="529968" y="4359935"/>
            <a:ext cx="1243075" cy="1790620"/>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1"/>
          <p:cNvSpPr/>
          <p:nvPr/>
        </p:nvSpPr>
        <p:spPr>
          <a:xfrm>
            <a:off x="365760" y="3017520"/>
            <a:ext cx="8778240" cy="3570208"/>
          </a:xfrm>
          <a:prstGeom prst="rect">
            <a:avLst/>
          </a:prstGeom>
        </p:spPr>
        <p:txBody>
          <a:bodyPr wrap="square">
            <a:spAutoFit/>
          </a:bodyPr>
          <a:lstStyle/>
          <a:p>
            <a:pPr>
              <a:spcAft>
                <a:spcPts val="600"/>
              </a:spcAft>
            </a:pPr>
            <a:r>
              <a:rPr lang="en-US" sz="2400" dirty="0" smtClean="0">
                <a:effectLst>
                  <a:outerShdw blurRad="38100" dist="38100" dir="2700000" algn="tl">
                    <a:srgbClr val="000000"/>
                  </a:outerShdw>
                </a:effectLst>
              </a:rPr>
              <a:t>John faced martyrdom when he was boiled in a huge basin of boiling oil during a wave of persecution in Rome. However, he was miraculously delivered from death.</a:t>
            </a:r>
          </a:p>
          <a:p>
            <a:pPr marL="1828800">
              <a:spcAft>
                <a:spcPts val="600"/>
              </a:spcAft>
            </a:pPr>
            <a:r>
              <a:rPr lang="en-US" sz="2400" dirty="0" smtClean="0">
                <a:effectLst>
                  <a:outerShdw blurRad="38100" dist="38100" dir="2700000" algn="tl">
                    <a:srgbClr val="000000"/>
                  </a:outerShdw>
                </a:effectLst>
              </a:rPr>
              <a:t>John was then sentenced to the mines on the prison island of Patmos. He wrote his prophetic book of Revelation on Patmos.</a:t>
            </a:r>
          </a:p>
          <a:p>
            <a:pPr marL="1828800">
              <a:spcAft>
                <a:spcPts val="0"/>
              </a:spcAft>
            </a:pPr>
            <a:r>
              <a:rPr lang="en-US" sz="2400" dirty="0" smtClean="0">
                <a:effectLst>
                  <a:outerShdw blurRad="38100" dist="38100" dir="2700000" algn="tl">
                    <a:srgbClr val="000000"/>
                  </a:outerShdw>
                </a:effectLst>
              </a:rPr>
              <a:t>The apostle John was later freed and returned to what is now modern-day Turkey. He died as an old man, the only apostle to die peacefully</a:t>
            </a:r>
            <a:r>
              <a:rPr lang="en-US" sz="2400" dirty="0" smtClean="0">
                <a:effectLst>
                  <a:outerShdw blurRad="38100" dist="38100" dir="2700000" algn="tl">
                    <a:srgbClr val="000000"/>
                  </a:outerShdw>
                </a:effectLst>
                <a:latin typeface="Arial Narrow" pitchFamily="34" charset="0"/>
              </a:rPr>
              <a:t>.</a:t>
            </a:r>
          </a:p>
        </p:txBody>
      </p:sp>
      <p:sp>
        <p:nvSpPr>
          <p:cNvPr id="20" name="James the Greater"/>
          <p:cNvSpPr/>
          <p:nvPr/>
        </p:nvSpPr>
        <p:spPr>
          <a:xfrm>
            <a:off x="457200" y="2560320"/>
            <a:ext cx="18288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John</a:t>
            </a:r>
          </a:p>
        </p:txBody>
      </p:sp>
      <p:sp>
        <p:nvSpPr>
          <p:cNvPr id="19"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4"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1" name="Image (James the Greater)" descr="GreekColumns-02.jpg"/>
          <p:cNvPicPr>
            <a:picLocks noChangeAspect="1"/>
          </p:cNvPicPr>
          <p:nvPr/>
        </p:nvPicPr>
        <p:blipFill>
          <a:blip r:embed="rId2" cstate="print"/>
          <a:stretch>
            <a:fillRect/>
          </a:stretch>
        </p:blipFill>
        <p:spPr>
          <a:xfrm>
            <a:off x="415362" y="4359935"/>
            <a:ext cx="1472288" cy="1790620"/>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1"/>
          <p:cNvSpPr/>
          <p:nvPr/>
        </p:nvSpPr>
        <p:spPr>
          <a:xfrm>
            <a:off x="365760" y="3017520"/>
            <a:ext cx="8778240" cy="2385268"/>
          </a:xfrm>
          <a:prstGeom prst="rect">
            <a:avLst/>
          </a:prstGeom>
        </p:spPr>
        <p:txBody>
          <a:bodyPr wrap="square">
            <a:spAutoFit/>
          </a:bodyPr>
          <a:lstStyle/>
          <a:p>
            <a:pPr>
              <a:spcAft>
                <a:spcPts val="0"/>
              </a:spcAft>
            </a:pPr>
            <a:r>
              <a:rPr lang="en-US" sz="2400" dirty="0" smtClean="0">
                <a:effectLst>
                  <a:outerShdw blurRad="38100" dist="38100" dir="2700000" algn="tl">
                    <a:srgbClr val="000000"/>
                  </a:outerShdw>
                </a:effectLst>
              </a:rPr>
              <a:t>Traveling to Phrygia, apostle Philip arrived in Hierapolis where he preached Christ and performed several miracles to those heathen.</a:t>
            </a:r>
          </a:p>
          <a:p>
            <a:pPr marL="1882775">
              <a:spcAft>
                <a:spcPts val="600"/>
              </a:spcAft>
            </a:pPr>
            <a:r>
              <a:rPr lang="en-US" sz="2400" dirty="0" smtClean="0">
                <a:effectLst>
                  <a:outerShdw blurRad="38100" dist="38100" dir="2700000" algn="tl">
                    <a:srgbClr val="000000"/>
                  </a:outerShdw>
                </a:effectLst>
              </a:rPr>
              <a:t>But they, denying the deity of Christ and not listening to the Apostle, tied him by his head to a pillar and stoned him</a:t>
            </a:r>
            <a:r>
              <a:rPr lang="en-US" sz="2400" dirty="0" smtClean="0">
                <a:effectLst>
                  <a:outerShdw blurRad="38100" dist="38100" dir="2700000" algn="tl">
                    <a:srgbClr val="000000"/>
                  </a:outerShdw>
                </a:effectLst>
                <a:latin typeface="Arial Narrow" pitchFamily="34" charset="0"/>
              </a:rPr>
              <a:t>.</a:t>
            </a:r>
          </a:p>
        </p:txBody>
      </p:sp>
      <p:sp>
        <p:nvSpPr>
          <p:cNvPr id="20" name="James the Greater"/>
          <p:cNvSpPr/>
          <p:nvPr/>
        </p:nvSpPr>
        <p:spPr>
          <a:xfrm>
            <a:off x="457200" y="2560320"/>
            <a:ext cx="22860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Philip</a:t>
            </a:r>
          </a:p>
        </p:txBody>
      </p:sp>
      <p:sp>
        <p:nvSpPr>
          <p:cNvPr id="19"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1" name="Image (James the Greater)" descr="GreekColumns-02.jpg"/>
          <p:cNvPicPr>
            <a:picLocks noChangeAspect="1"/>
          </p:cNvPicPr>
          <p:nvPr/>
        </p:nvPicPr>
        <p:blipFill>
          <a:blip r:embed="rId3" cstate="print"/>
          <a:stretch>
            <a:fillRect/>
          </a:stretch>
        </p:blipFill>
        <p:spPr>
          <a:xfrm>
            <a:off x="459956" y="4407118"/>
            <a:ext cx="1383099" cy="1696253"/>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1"/>
          <p:cNvSpPr/>
          <p:nvPr/>
        </p:nvSpPr>
        <p:spPr>
          <a:xfrm>
            <a:off x="365760" y="3017520"/>
            <a:ext cx="8778240" cy="3493264"/>
          </a:xfrm>
          <a:prstGeom prst="rect">
            <a:avLst/>
          </a:prstGeom>
        </p:spPr>
        <p:txBody>
          <a:bodyPr wrap="square">
            <a:spAutoFit/>
          </a:bodyPr>
          <a:lstStyle/>
          <a:p>
            <a:pPr>
              <a:spcAft>
                <a:spcPts val="600"/>
              </a:spcAft>
            </a:pPr>
            <a:r>
              <a:rPr lang="en-US" sz="2400" dirty="0" smtClean="0">
                <a:effectLst>
                  <a:outerShdw blurRad="38100" dist="38100" dir="2700000" algn="tl">
                    <a:srgbClr val="000000"/>
                  </a:outerShdw>
                </a:effectLst>
              </a:rPr>
              <a:t>Bartholomew was brought to Jesus by Philip. He is said to have preached in India, Mesopotamia, Persia, Egypt, Armenia, </a:t>
            </a:r>
            <a:r>
              <a:rPr lang="en-US" sz="2400" dirty="0" err="1" smtClean="0">
                <a:effectLst>
                  <a:outerShdw blurRad="38100" dist="38100" dir="2700000" algn="tl">
                    <a:srgbClr val="000000"/>
                  </a:outerShdw>
                </a:effectLst>
              </a:rPr>
              <a:t>Lycaonia</a:t>
            </a:r>
            <a:r>
              <a:rPr lang="en-US" sz="2400" dirty="0" smtClean="0">
                <a:effectLst>
                  <a:outerShdw blurRad="38100" dist="38100" dir="2700000" algn="tl">
                    <a:srgbClr val="000000"/>
                  </a:outerShdw>
                </a:effectLst>
              </a:rPr>
              <a:t>, Phrygia, and on the shores of the Black Sea.</a:t>
            </a:r>
          </a:p>
          <a:p>
            <a:pPr marL="1882775">
              <a:spcAft>
                <a:spcPts val="0"/>
              </a:spcAft>
            </a:pPr>
            <a:r>
              <a:rPr lang="en-US" sz="2400" dirty="0" smtClean="0">
                <a:effectLst>
                  <a:outerShdw blurRad="38100" dist="38100" dir="2700000" algn="tl">
                    <a:srgbClr val="000000"/>
                  </a:outerShdw>
                </a:effectLst>
              </a:rPr>
              <a:t> According to traditional accounts, he was flayed alive with a whip and then crucified, head downward, at </a:t>
            </a:r>
            <a:r>
              <a:rPr lang="en-US" sz="2400" dirty="0" err="1" smtClean="0">
                <a:effectLst>
                  <a:outerShdw blurRad="38100" dist="38100" dir="2700000" algn="tl">
                    <a:srgbClr val="000000"/>
                  </a:outerShdw>
                </a:effectLst>
              </a:rPr>
              <a:t>Albanopolis</a:t>
            </a:r>
            <a:r>
              <a:rPr lang="en-US" sz="2400" dirty="0" smtClean="0">
                <a:effectLst>
                  <a:outerShdw blurRad="38100" dist="38100" dir="2700000" algn="tl">
                    <a:srgbClr val="000000"/>
                  </a:outerShdw>
                </a:effectLst>
              </a:rPr>
              <a:t>, Armenia, as punishment for having converted the King of Armenia to the Christian faith; the date is uncertain</a:t>
            </a:r>
            <a:r>
              <a:rPr lang="en-US" sz="2400" dirty="0" smtClean="0">
                <a:effectLst>
                  <a:outerShdw blurRad="38100" dist="38100" dir="2700000" algn="tl">
                    <a:srgbClr val="000000"/>
                  </a:outerShdw>
                </a:effectLst>
                <a:latin typeface="Arial Narrow" pitchFamily="34" charset="0"/>
              </a:rPr>
              <a:t>.</a:t>
            </a:r>
          </a:p>
        </p:txBody>
      </p:sp>
      <p:sp>
        <p:nvSpPr>
          <p:cNvPr id="20" name="James the Greater"/>
          <p:cNvSpPr/>
          <p:nvPr/>
        </p:nvSpPr>
        <p:spPr>
          <a:xfrm>
            <a:off x="457200" y="2560320"/>
            <a:ext cx="22860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Bartholomew</a:t>
            </a:r>
          </a:p>
        </p:txBody>
      </p:sp>
      <p:sp>
        <p:nvSpPr>
          <p:cNvPr id="19"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4"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TextBox 9"/>
          <p:cNvSpPr txBox="1"/>
          <p:nvPr/>
        </p:nvSpPr>
        <p:spPr>
          <a:xfrm>
            <a:off x="247196" y="493939"/>
            <a:ext cx="2597150" cy="584200"/>
          </a:xfrm>
          <a:prstGeom prst="rect">
            <a:avLst/>
          </a:prstGeom>
          <a:noFill/>
        </p:spPr>
        <p:txBody>
          <a:bodyPr>
            <a:spAutoFit/>
          </a:bodyPr>
          <a:lstStyle/>
          <a:p>
            <a:pPr>
              <a:defRPr/>
            </a:pPr>
            <a:r>
              <a:rPr lang="en-US" sz="3200" dirty="0">
                <a:effectLst>
                  <a:outerShdw blurRad="38100" dist="38100" dir="2700000" algn="tl">
                    <a:srgbClr val="000000"/>
                  </a:outerShdw>
                </a:effectLst>
                <a:latin typeface="Arial" charset="0"/>
              </a:rPr>
              <a:t>Introduction</a:t>
            </a:r>
          </a:p>
        </p:txBody>
      </p:sp>
      <p:sp>
        <p:nvSpPr>
          <p:cNvPr id="13" name="TextBox 12"/>
          <p:cNvSpPr txBox="1"/>
          <p:nvPr/>
        </p:nvSpPr>
        <p:spPr>
          <a:xfrm>
            <a:off x="377371" y="1567543"/>
            <a:ext cx="8519886" cy="2554545"/>
          </a:xfrm>
          <a:prstGeom prst="rect">
            <a:avLst/>
          </a:prstGeom>
          <a:noFill/>
        </p:spPr>
        <p:txBody>
          <a:bodyPr wrap="square">
            <a:spAutoFit/>
          </a:bodyPr>
          <a:lstStyle/>
          <a:p>
            <a:pPr>
              <a:spcAft>
                <a:spcPts val="1200"/>
              </a:spcAft>
              <a:defRPr/>
            </a:pPr>
            <a:r>
              <a:rPr lang="en-US" sz="3200" dirty="0" smtClean="0">
                <a:effectLst>
                  <a:outerShdw blurRad="38100" dist="38100" dir="2700000" algn="tl">
                    <a:srgbClr val="000000"/>
                  </a:outerShdw>
                </a:effectLst>
                <a:latin typeface="Arial" charset="0"/>
              </a:rPr>
              <a:t>The following is a brief account of the history of the persecution of the Lord’s New Testament churches beginning with Christ, the Founder, and continuing with John the Baptist and other anabaptists.</a:t>
            </a:r>
            <a:endParaRPr lang="en-US" sz="3200" dirty="0">
              <a:effectLst>
                <a:outerShdw blurRad="38100" dist="38100" dir="2700000" algn="tl">
                  <a:srgbClr val="000000"/>
                </a:outerShdw>
              </a:effectLst>
              <a:latin typeface="Arial" charset="0"/>
            </a:endParaRPr>
          </a:p>
        </p:txBody>
      </p:sp>
    </p:spTree>
  </p:cSld>
  <p:clrMapOvr>
    <a:overrideClrMapping bg1="dk1" tx1="lt1" bg2="dk2" tx2="lt2" accent1="accent1" accent2="accent2" accent3="accent3" accent4="accent4" accent5="accent5" accent6="accent6" hlink="hlink" folHlink="folHlink"/>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1" name="Image (James the Greater)" descr="GreekColumns-02.jpg"/>
          <p:cNvPicPr>
            <a:picLocks noChangeAspect="1"/>
          </p:cNvPicPr>
          <p:nvPr/>
        </p:nvPicPr>
        <p:blipFill>
          <a:blip r:embed="rId3" cstate="print"/>
          <a:stretch>
            <a:fillRect/>
          </a:stretch>
        </p:blipFill>
        <p:spPr>
          <a:xfrm>
            <a:off x="459956" y="4359935"/>
            <a:ext cx="1383099" cy="1790620"/>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1"/>
          <p:cNvSpPr/>
          <p:nvPr/>
        </p:nvSpPr>
        <p:spPr>
          <a:xfrm>
            <a:off x="365760" y="3017520"/>
            <a:ext cx="8778240" cy="2015936"/>
          </a:xfrm>
          <a:prstGeom prst="rect">
            <a:avLst/>
          </a:prstGeom>
        </p:spPr>
        <p:txBody>
          <a:bodyPr wrap="square">
            <a:spAutoFit/>
          </a:bodyPr>
          <a:lstStyle/>
          <a:p>
            <a:pPr>
              <a:spcAft>
                <a:spcPts val="600"/>
              </a:spcAft>
            </a:pPr>
            <a:r>
              <a:rPr lang="en-US" sz="2400" dirty="0" smtClean="0">
                <a:effectLst>
                  <a:outerShdw blurRad="38100" dist="38100" dir="2700000" algn="tl">
                    <a:srgbClr val="000000"/>
                  </a:outerShdw>
                </a:effectLst>
              </a:rPr>
              <a:t>The Apostle Matthew was formerly a tax collector at Capernaum and wrote the first book of the New Testament. He preached in Persia and Ethiopia and he is believed to have</a:t>
            </a:r>
          </a:p>
          <a:p>
            <a:pPr marL="1828800">
              <a:spcAft>
                <a:spcPts val="600"/>
              </a:spcAft>
            </a:pPr>
            <a:r>
              <a:rPr lang="en-US" sz="2400" dirty="0" smtClean="0">
                <a:effectLst>
                  <a:outerShdw blurRad="38100" dist="38100" dir="2700000" algn="tl">
                    <a:srgbClr val="000000"/>
                  </a:outerShdw>
                </a:effectLst>
              </a:rPr>
              <a:t>been axed to death at </a:t>
            </a:r>
            <a:r>
              <a:rPr lang="en-US" sz="2400" dirty="0" err="1" smtClean="0">
                <a:effectLst>
                  <a:outerShdw blurRad="38100" dist="38100" dir="2700000" algn="tl">
                    <a:srgbClr val="000000"/>
                  </a:outerShdw>
                </a:effectLst>
              </a:rPr>
              <a:t>Naddabar</a:t>
            </a:r>
            <a:r>
              <a:rPr lang="en-US" sz="2400" dirty="0" smtClean="0">
                <a:effectLst>
                  <a:outerShdw blurRad="38100" dist="38100" dir="2700000" algn="tl">
                    <a:srgbClr val="000000"/>
                  </a:outerShdw>
                </a:effectLst>
              </a:rPr>
              <a:t> in Ethiopia with a halberd (a pike fitted with an axe head).</a:t>
            </a:r>
            <a:endParaRPr lang="en-US" sz="2400" dirty="0" smtClean="0">
              <a:effectLst>
                <a:outerShdw blurRad="38100" dist="38100" dir="2700000" algn="tl">
                  <a:srgbClr val="000000"/>
                </a:outerShdw>
              </a:effectLst>
              <a:latin typeface="Arial Narrow" pitchFamily="34" charset="0"/>
            </a:endParaRPr>
          </a:p>
        </p:txBody>
      </p:sp>
      <p:sp>
        <p:nvSpPr>
          <p:cNvPr id="20" name="James the Greater"/>
          <p:cNvSpPr/>
          <p:nvPr/>
        </p:nvSpPr>
        <p:spPr>
          <a:xfrm>
            <a:off x="457200" y="2560320"/>
            <a:ext cx="22860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Matthew</a:t>
            </a:r>
          </a:p>
        </p:txBody>
      </p:sp>
      <p:sp>
        <p:nvSpPr>
          <p:cNvPr id="19"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4"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1" name="Image (James the Greater)" descr="GreekColumns-02.jpg"/>
          <p:cNvPicPr>
            <a:picLocks noChangeAspect="1"/>
          </p:cNvPicPr>
          <p:nvPr/>
        </p:nvPicPr>
        <p:blipFill>
          <a:blip r:embed="rId3" cstate="print"/>
          <a:stretch>
            <a:fillRect/>
          </a:stretch>
        </p:blipFill>
        <p:spPr>
          <a:xfrm>
            <a:off x="459956" y="4529460"/>
            <a:ext cx="1383099" cy="1451569"/>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20" name="James the Greater"/>
          <p:cNvSpPr/>
          <p:nvPr/>
        </p:nvSpPr>
        <p:spPr>
          <a:xfrm>
            <a:off x="457200" y="2560320"/>
            <a:ext cx="22860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Thomas</a:t>
            </a:r>
          </a:p>
        </p:txBody>
      </p:sp>
      <p:sp>
        <p:nvSpPr>
          <p:cNvPr id="19"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4"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
        <p:nvSpPr>
          <p:cNvPr id="10" name="Textbox 1"/>
          <p:cNvSpPr/>
          <p:nvPr/>
        </p:nvSpPr>
        <p:spPr>
          <a:xfrm>
            <a:off x="365760" y="3017520"/>
            <a:ext cx="8778240" cy="2385268"/>
          </a:xfrm>
          <a:prstGeom prst="rect">
            <a:avLst/>
          </a:prstGeom>
        </p:spPr>
        <p:txBody>
          <a:bodyPr wrap="square">
            <a:spAutoFit/>
          </a:bodyPr>
          <a:lstStyle/>
          <a:p>
            <a:pPr>
              <a:spcAft>
                <a:spcPts val="600"/>
              </a:spcAft>
            </a:pPr>
            <a:r>
              <a:rPr lang="en-US" sz="2400" dirty="0" smtClean="0">
                <a:effectLst>
                  <a:outerShdw blurRad="38100" dist="38100" dir="2700000" algn="tl">
                    <a:srgbClr val="000000"/>
                  </a:outerShdw>
                </a:effectLst>
              </a:rPr>
              <a:t>He is best remembered for doubting the resurrection until he was allowed to touch Christ’s wounds. He is said to have preached in Parthia, Persia, and India.</a:t>
            </a:r>
          </a:p>
          <a:p>
            <a:pPr marL="1828800">
              <a:spcAft>
                <a:spcPts val="600"/>
              </a:spcAft>
            </a:pPr>
            <a:r>
              <a:rPr lang="en-US" sz="2400" dirty="0" smtClean="0">
                <a:effectLst>
                  <a:outerShdw blurRad="38100" dist="38100" dir="2700000" algn="tl">
                    <a:srgbClr val="000000"/>
                  </a:outerShdw>
                </a:effectLst>
              </a:rPr>
              <a:t>According to traditional accounts, he was pierced through with spears by four soldiers, </a:t>
            </a:r>
            <a:r>
              <a:rPr lang="en-US" sz="2400" i="1" dirty="0" smtClean="0">
                <a:effectLst>
                  <a:outerShdw blurRad="38100" dist="38100" dir="2700000" algn="tl">
                    <a:srgbClr val="000000"/>
                  </a:outerShdw>
                </a:effectLst>
              </a:rPr>
              <a:t>c</a:t>
            </a:r>
            <a:r>
              <a:rPr lang="en-US" sz="2400" dirty="0" smtClean="0">
                <a:effectLst>
                  <a:outerShdw blurRad="38100" dist="38100" dir="2700000" algn="tl">
                    <a:srgbClr val="000000"/>
                  </a:outerShdw>
                </a:effectLst>
              </a:rPr>
              <a:t>.72 in India during a trip there to establish a church</a:t>
            </a:r>
            <a:r>
              <a:rPr lang="en-US" sz="2400" dirty="0" smtClean="0">
                <a:effectLst>
                  <a:outerShdw blurRad="38100" dist="38100" dir="2700000" algn="tl">
                    <a:srgbClr val="000000"/>
                  </a:outerShdw>
                </a:effectLst>
                <a:latin typeface="Arial Narrow" pitchFamily="34" charset="0"/>
              </a:rPr>
              <a:t>.</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0" name="Image (James the Younger)" descr="GreekColumns-02.jpg"/>
          <p:cNvPicPr>
            <a:picLocks noChangeAspect="1"/>
          </p:cNvPicPr>
          <p:nvPr/>
        </p:nvPicPr>
        <p:blipFill>
          <a:blip r:embed="rId2" cstate="print"/>
          <a:stretch>
            <a:fillRect/>
          </a:stretch>
        </p:blipFill>
        <p:spPr>
          <a:xfrm>
            <a:off x="365760" y="4206240"/>
            <a:ext cx="1817557" cy="2286000"/>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p:cNvSpPr/>
          <p:nvPr/>
        </p:nvSpPr>
        <p:spPr>
          <a:xfrm>
            <a:off x="365760" y="3017520"/>
            <a:ext cx="8686800" cy="3785652"/>
          </a:xfrm>
          <a:prstGeom prst="rect">
            <a:avLst/>
          </a:prstGeom>
        </p:spPr>
        <p:txBody>
          <a:bodyPr wrap="square">
            <a:spAutoFit/>
          </a:bodyPr>
          <a:lstStyle/>
          <a:p>
            <a:pPr>
              <a:spcAft>
                <a:spcPts val="0"/>
              </a:spcAft>
            </a:pPr>
            <a:r>
              <a:rPr lang="en-US" sz="2400" dirty="0" smtClean="0">
                <a:effectLst>
                  <a:outerShdw blurRad="38100" dist="38100" dir="2700000" algn="tl">
                    <a:srgbClr val="000000"/>
                  </a:outerShdw>
                </a:effectLst>
                <a:latin typeface="Arial Narrow" pitchFamily="34" charset="0"/>
              </a:rPr>
              <a:t>James the Lesser, the son of Alpheus, stood from the pinnacle of the Temple as his persecutors anxiously awaited his denial of Christ in front of.</a:t>
            </a:r>
          </a:p>
          <a:p>
            <a:pPr marL="2224088">
              <a:spcAft>
                <a:spcPts val="0"/>
              </a:spcAft>
            </a:pPr>
            <a:r>
              <a:rPr lang="en-US" sz="2400" dirty="0" smtClean="0">
                <a:effectLst>
                  <a:outerShdw blurRad="38100" dist="38100" dir="2700000" algn="tl">
                    <a:srgbClr val="000000"/>
                  </a:outerShdw>
                </a:effectLst>
                <a:latin typeface="Arial Narrow" pitchFamily="34" charset="0"/>
              </a:rPr>
              <a:t>all the people.  To their horror he all the more boldly proclaimed Jesus was the Christ and the people praised God. James, thrown down from the Temple, was, stoned as he kneeled upon his broken legs praying for his killers. One of them however, took a club and with a crashing blow over the head ended James' suffering, putting him the presence of the one he died praising.</a:t>
            </a:r>
          </a:p>
        </p:txBody>
      </p:sp>
      <p:sp>
        <p:nvSpPr>
          <p:cNvPr id="25" name="James the Lesser"/>
          <p:cNvSpPr/>
          <p:nvPr/>
        </p:nvSpPr>
        <p:spPr>
          <a:xfrm>
            <a:off x="457200" y="2560320"/>
            <a:ext cx="36576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James the Younger</a:t>
            </a:r>
          </a:p>
        </p:txBody>
      </p:sp>
      <p:sp>
        <p:nvSpPr>
          <p:cNvPr id="19"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1" name="Header Group"/>
          <p:cNvGrpSpPr/>
          <p:nvPr/>
        </p:nvGrpSpPr>
        <p:grpSpPr>
          <a:xfrm>
            <a:off x="188913" y="203654"/>
            <a:ext cx="8955087" cy="2342309"/>
            <a:chOff x="188913" y="203654"/>
            <a:chExt cx="8955087" cy="2342309"/>
          </a:xfrm>
        </p:grpSpPr>
        <p:pic>
          <p:nvPicPr>
            <p:cNvPr id="22"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3"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4"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1" name="Image (James the Greater)" descr="GreekColumns-02.jpg"/>
          <p:cNvPicPr>
            <a:picLocks noChangeAspect="1"/>
          </p:cNvPicPr>
          <p:nvPr/>
        </p:nvPicPr>
        <p:blipFill>
          <a:blip r:embed="rId3" cstate="print"/>
          <a:stretch>
            <a:fillRect/>
          </a:stretch>
        </p:blipFill>
        <p:spPr>
          <a:xfrm>
            <a:off x="480023" y="4359935"/>
            <a:ext cx="1342965" cy="1790620"/>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1"/>
          <p:cNvSpPr/>
          <p:nvPr/>
        </p:nvSpPr>
        <p:spPr>
          <a:xfrm>
            <a:off x="365760" y="3017520"/>
            <a:ext cx="8778240" cy="2754600"/>
          </a:xfrm>
          <a:prstGeom prst="rect">
            <a:avLst/>
          </a:prstGeom>
        </p:spPr>
        <p:txBody>
          <a:bodyPr wrap="square">
            <a:spAutoFit/>
          </a:bodyPr>
          <a:lstStyle/>
          <a:p>
            <a:pPr>
              <a:spcAft>
                <a:spcPts val="600"/>
              </a:spcAft>
            </a:pPr>
            <a:r>
              <a:rPr lang="en-US" sz="2400" dirty="0" smtClean="0">
                <a:effectLst>
                  <a:outerShdw blurRad="38100" dist="38100" dir="2700000" algn="tl">
                    <a:srgbClr val="000000"/>
                  </a:outerShdw>
                </a:effectLst>
              </a:rPr>
              <a:t>Not much is known about Simon; he is said to have preached on the Black Sea, in Egypt, Northern Africa, Britain, and Persia.</a:t>
            </a:r>
          </a:p>
          <a:p>
            <a:pPr marL="1828800">
              <a:spcAft>
                <a:spcPts val="0"/>
              </a:spcAft>
            </a:pPr>
            <a:r>
              <a:rPr lang="en-US" sz="2400" dirty="0" smtClean="0">
                <a:effectLst>
                  <a:outerShdw blurRad="38100" dist="38100" dir="2700000" algn="tl">
                    <a:srgbClr val="000000"/>
                  </a:outerShdw>
                </a:effectLst>
              </a:rPr>
              <a:t>He was martyred, but the location is uncertain; some claim that he was crucified in Samaria; others claim that he was sawn in half at </a:t>
            </a:r>
            <a:r>
              <a:rPr lang="en-US" sz="2400" dirty="0" err="1" smtClean="0">
                <a:effectLst>
                  <a:outerShdw blurRad="38100" dist="38100" dir="2700000" algn="tl">
                    <a:srgbClr val="000000"/>
                  </a:outerShdw>
                </a:effectLst>
              </a:rPr>
              <a:t>Suanir</a:t>
            </a:r>
            <a:r>
              <a:rPr lang="en-US" sz="2400" dirty="0" smtClean="0">
                <a:effectLst>
                  <a:outerShdw blurRad="38100" dist="38100" dir="2700000" algn="tl">
                    <a:srgbClr val="000000"/>
                  </a:outerShdw>
                </a:effectLst>
              </a:rPr>
              <a:t>, Persia; still others claim that he was martyred at </a:t>
            </a:r>
            <a:r>
              <a:rPr lang="en-US" sz="2400" dirty="0" err="1" smtClean="0">
                <a:effectLst>
                  <a:outerShdw blurRad="38100" dist="38100" dir="2700000" algn="tl">
                    <a:srgbClr val="000000"/>
                  </a:outerShdw>
                </a:effectLst>
              </a:rPr>
              <a:t>Weriosphora</a:t>
            </a:r>
            <a:r>
              <a:rPr lang="en-US" sz="2400" dirty="0" smtClean="0">
                <a:effectLst>
                  <a:outerShdw blurRad="38100" dist="38100" dir="2700000" algn="tl">
                    <a:srgbClr val="000000"/>
                  </a:outerShdw>
                </a:effectLst>
              </a:rPr>
              <a:t> in Iberia</a:t>
            </a:r>
            <a:r>
              <a:rPr lang="en-US" sz="2400" dirty="0" smtClean="0">
                <a:effectLst>
                  <a:outerShdw blurRad="38100" dist="38100" dir="2700000" algn="tl">
                    <a:srgbClr val="000000"/>
                  </a:outerShdw>
                </a:effectLst>
                <a:latin typeface="Arial Narrow" pitchFamily="34" charset="0"/>
              </a:rPr>
              <a:t>.</a:t>
            </a:r>
          </a:p>
        </p:txBody>
      </p:sp>
      <p:sp>
        <p:nvSpPr>
          <p:cNvPr id="20" name="James the Greater"/>
          <p:cNvSpPr/>
          <p:nvPr/>
        </p:nvSpPr>
        <p:spPr>
          <a:xfrm>
            <a:off x="457200" y="2560320"/>
            <a:ext cx="27432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Simon (</a:t>
            </a:r>
            <a:r>
              <a:rPr lang="en-US" sz="2000" b="1" u="sng" dirty="0" err="1" smtClean="0">
                <a:solidFill>
                  <a:srgbClr val="C00000"/>
                </a:solidFill>
                <a:effectLst>
                  <a:outerShdw blurRad="38100" dist="38100" dir="2700000" algn="tl">
                    <a:srgbClr val="000000"/>
                  </a:outerShdw>
                </a:effectLst>
                <a:latin typeface="Arial Narrow" pitchFamily="34" charset="0"/>
              </a:rPr>
              <a:t>Zelotes</a:t>
            </a:r>
            <a:r>
              <a:rPr lang="en-US" sz="2000" b="1" u="sng" dirty="0" smtClean="0">
                <a:solidFill>
                  <a:srgbClr val="C00000"/>
                </a:solidFill>
                <a:effectLst>
                  <a:outerShdw blurRad="38100" dist="38100" dir="2700000" algn="tl">
                    <a:srgbClr val="000000"/>
                  </a:outerShdw>
                </a:effectLst>
                <a:latin typeface="Arial Narrow" pitchFamily="34" charset="0"/>
              </a:rPr>
              <a:t>)</a:t>
            </a:r>
          </a:p>
        </p:txBody>
      </p:sp>
      <p:sp>
        <p:nvSpPr>
          <p:cNvPr id="19"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4"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1" name="Image (James the Greater)" descr="GreekColumns-02.jpg"/>
          <p:cNvPicPr>
            <a:picLocks noChangeAspect="1"/>
          </p:cNvPicPr>
          <p:nvPr/>
        </p:nvPicPr>
        <p:blipFill>
          <a:blip r:embed="rId3" cstate="print"/>
          <a:stretch>
            <a:fillRect/>
          </a:stretch>
        </p:blipFill>
        <p:spPr>
          <a:xfrm>
            <a:off x="459956" y="4114800"/>
            <a:ext cx="1383099" cy="1761494"/>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1"/>
          <p:cNvSpPr/>
          <p:nvPr/>
        </p:nvSpPr>
        <p:spPr>
          <a:xfrm>
            <a:off x="365760" y="3017520"/>
            <a:ext cx="8778240" cy="830997"/>
          </a:xfrm>
          <a:prstGeom prst="rect">
            <a:avLst/>
          </a:prstGeom>
        </p:spPr>
        <p:txBody>
          <a:bodyPr wrap="square">
            <a:spAutoFit/>
          </a:bodyPr>
          <a:lstStyle/>
          <a:p>
            <a:pPr>
              <a:spcAft>
                <a:spcPts val="0"/>
              </a:spcAft>
            </a:pPr>
            <a:r>
              <a:rPr lang="en-US" sz="2400" dirty="0" smtClean="0">
                <a:effectLst>
                  <a:outerShdw blurRad="38100" dist="38100" dir="2700000" algn="tl">
                    <a:srgbClr val="000000"/>
                  </a:outerShdw>
                </a:effectLst>
              </a:rPr>
              <a:t>The Apostle </a:t>
            </a:r>
            <a:r>
              <a:rPr lang="en-US" sz="2400" dirty="0" err="1" smtClean="0">
                <a:effectLst>
                  <a:outerShdw blurRad="38100" dist="38100" dir="2700000" algn="tl">
                    <a:srgbClr val="000000"/>
                  </a:outerShdw>
                </a:effectLst>
              </a:rPr>
              <a:t>Thaddaeus</a:t>
            </a:r>
            <a:r>
              <a:rPr lang="en-US" sz="2400" dirty="0" smtClean="0">
                <a:effectLst>
                  <a:outerShdw blurRad="38100" dist="38100" dir="2700000" algn="tl">
                    <a:srgbClr val="000000"/>
                  </a:outerShdw>
                </a:effectLst>
              </a:rPr>
              <a:t> (also known as Judas or Jude the brother of James) was crucified at Edessa</a:t>
            </a:r>
            <a:r>
              <a:rPr lang="en-US" sz="2400" dirty="0" smtClean="0">
                <a:effectLst>
                  <a:outerShdw blurRad="38100" dist="38100" dir="2700000" algn="tl">
                    <a:srgbClr val="000000"/>
                  </a:outerShdw>
                </a:effectLst>
                <a:latin typeface="Arial Narrow" pitchFamily="34" charset="0"/>
              </a:rPr>
              <a:t>.</a:t>
            </a:r>
          </a:p>
        </p:txBody>
      </p:sp>
      <p:sp>
        <p:nvSpPr>
          <p:cNvPr id="20" name="James the Greater"/>
          <p:cNvSpPr/>
          <p:nvPr/>
        </p:nvSpPr>
        <p:spPr>
          <a:xfrm>
            <a:off x="457200" y="2560320"/>
            <a:ext cx="32004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Judas (Brother of James)</a:t>
            </a:r>
          </a:p>
        </p:txBody>
      </p:sp>
      <p:sp>
        <p:nvSpPr>
          <p:cNvPr id="19"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4"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1" name="Image (James the Greater)" descr="GreekColumns-02.jpg"/>
          <p:cNvPicPr>
            <a:picLocks noChangeAspect="1"/>
          </p:cNvPicPr>
          <p:nvPr/>
        </p:nvPicPr>
        <p:blipFill>
          <a:blip r:embed="rId2" cstate="print"/>
          <a:stretch>
            <a:fillRect/>
          </a:stretch>
        </p:blipFill>
        <p:spPr>
          <a:xfrm>
            <a:off x="457200" y="4114800"/>
            <a:ext cx="1313121" cy="1790620"/>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1"/>
          <p:cNvSpPr/>
          <p:nvPr/>
        </p:nvSpPr>
        <p:spPr>
          <a:xfrm>
            <a:off x="365760" y="3017520"/>
            <a:ext cx="8778240" cy="461665"/>
          </a:xfrm>
          <a:prstGeom prst="rect">
            <a:avLst/>
          </a:prstGeom>
        </p:spPr>
        <p:txBody>
          <a:bodyPr wrap="square">
            <a:spAutoFit/>
          </a:bodyPr>
          <a:lstStyle/>
          <a:p>
            <a:pPr>
              <a:spcAft>
                <a:spcPts val="0"/>
              </a:spcAft>
            </a:pPr>
            <a:r>
              <a:rPr lang="en-US" sz="2400" dirty="0" smtClean="0">
                <a:effectLst>
                  <a:outerShdw blurRad="38100" dist="38100" dir="2700000" algn="tl">
                    <a:srgbClr val="000000"/>
                  </a:outerShdw>
                </a:effectLst>
                <a:latin typeface="Arial Narrow" pitchFamily="34" charset="0"/>
              </a:rPr>
              <a:t>Judas was chosen by Christ knowing full well what Judas would do.</a:t>
            </a:r>
          </a:p>
        </p:txBody>
      </p:sp>
      <p:sp>
        <p:nvSpPr>
          <p:cNvPr id="20" name="James the Greater"/>
          <p:cNvSpPr/>
          <p:nvPr/>
        </p:nvSpPr>
        <p:spPr>
          <a:xfrm>
            <a:off x="457200" y="2560320"/>
            <a:ext cx="32004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Judas Iscariot</a:t>
            </a:r>
          </a:p>
        </p:txBody>
      </p:sp>
      <p:sp>
        <p:nvSpPr>
          <p:cNvPr id="19"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
        <p:nvSpPr>
          <p:cNvPr id="10" name="Textbox 1"/>
          <p:cNvSpPr/>
          <p:nvPr/>
        </p:nvSpPr>
        <p:spPr>
          <a:xfrm>
            <a:off x="2333766" y="3658965"/>
            <a:ext cx="6734655" cy="707886"/>
          </a:xfrm>
          <a:prstGeom prst="rect">
            <a:avLst/>
          </a:prstGeom>
        </p:spPr>
        <p:txBody>
          <a:bodyPr wrap="square">
            <a:spAutoFit/>
          </a:bodyPr>
          <a:lstStyle/>
          <a:p>
            <a:pPr>
              <a:spcAft>
                <a:spcPts val="0"/>
              </a:spcAft>
            </a:pPr>
            <a:r>
              <a:rPr lang="en-US" sz="2000" b="1" dirty="0">
                <a:solidFill>
                  <a:srgbClr val="FFC000"/>
                </a:solidFill>
                <a:effectLst>
                  <a:outerShdw blurRad="38100" dist="38100" dir="2700000" algn="tl">
                    <a:srgbClr val="000000"/>
                  </a:outerShdw>
                </a:effectLst>
                <a:latin typeface="Arial Narrow" pitchFamily="34" charset="0"/>
              </a:rPr>
              <a:t>Jesus answered them, Have not I chosen you twelve, and one of you is a devil</a:t>
            </a:r>
            <a:r>
              <a:rPr lang="en-US" sz="2000" b="1" dirty="0" smtClean="0">
                <a:solidFill>
                  <a:srgbClr val="FFC000"/>
                </a:solidFill>
                <a:effectLst>
                  <a:outerShdw blurRad="38100" dist="38100" dir="2700000" algn="tl">
                    <a:srgbClr val="000000"/>
                  </a:outerShdw>
                </a:effectLst>
                <a:latin typeface="Arial Narrow" pitchFamily="34" charset="0"/>
              </a:rPr>
              <a:t>? </a:t>
            </a:r>
            <a:r>
              <a:rPr lang="en-US" sz="2000" b="1" dirty="0" smtClean="0">
                <a:effectLst>
                  <a:outerShdw blurRad="38100" dist="38100" dir="2700000" algn="tl">
                    <a:srgbClr val="000000"/>
                  </a:outerShdw>
                </a:effectLst>
                <a:latin typeface="Arial Narrow" pitchFamily="34" charset="0"/>
              </a:rPr>
              <a:t>– John 6:70</a:t>
            </a:r>
          </a:p>
        </p:txBody>
      </p:sp>
      <p:sp>
        <p:nvSpPr>
          <p:cNvPr id="11" name="Textbox 1"/>
          <p:cNvSpPr/>
          <p:nvPr/>
        </p:nvSpPr>
        <p:spPr>
          <a:xfrm>
            <a:off x="2057400" y="4559717"/>
            <a:ext cx="6827293" cy="1938992"/>
          </a:xfrm>
          <a:prstGeom prst="rect">
            <a:avLst/>
          </a:prstGeom>
        </p:spPr>
        <p:txBody>
          <a:bodyPr wrap="square">
            <a:spAutoFit/>
          </a:bodyPr>
          <a:lstStyle/>
          <a:p>
            <a:pPr>
              <a:spcAft>
                <a:spcPts val="0"/>
              </a:spcAft>
            </a:pPr>
            <a:r>
              <a:rPr lang="en-US" sz="2400" dirty="0" smtClean="0">
                <a:effectLst>
                  <a:outerShdw blurRad="38100" dist="38100" dir="2700000" algn="tl">
                    <a:srgbClr val="000000"/>
                  </a:outerShdw>
                </a:effectLst>
                <a:latin typeface="Arial Narrow" pitchFamily="34" charset="0"/>
              </a:rPr>
              <a:t>Judas did not die as a martyr, but by his own hand (Matthew 27:5). There is much controversy over Judas; was he saved from hell or was he not saved? Did he partake of the Last Supper or was he dismissed beforehand? Will he be </a:t>
            </a:r>
            <a:r>
              <a:rPr lang="en-US" sz="2400" dirty="0" smtClean="0">
                <a:effectLst>
                  <a:outerShdw blurRad="38100" dist="38100" dir="2700000" algn="tl">
                    <a:srgbClr val="000000"/>
                  </a:outerShdw>
                </a:effectLst>
                <a:latin typeface="Arial Narrow" pitchFamily="34" charset="0"/>
              </a:rPr>
              <a:t>re-incarnated </a:t>
            </a:r>
            <a:r>
              <a:rPr lang="en-US" sz="2400" dirty="0" smtClean="0">
                <a:effectLst>
                  <a:outerShdw blurRad="38100" dist="38100" dir="2700000" algn="tl">
                    <a:srgbClr val="000000"/>
                  </a:outerShdw>
                </a:effectLst>
                <a:latin typeface="Arial Narrow" pitchFamily="34" charset="0"/>
              </a:rPr>
              <a:t>as the antichrist?</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1" name="Image (James the Greater)" descr="GreekColumns-02.jpg"/>
          <p:cNvPicPr>
            <a:picLocks noChangeAspect="1"/>
          </p:cNvPicPr>
          <p:nvPr/>
        </p:nvPicPr>
        <p:blipFill>
          <a:blip r:embed="rId2" cstate="print"/>
          <a:stretch>
            <a:fillRect/>
          </a:stretch>
        </p:blipFill>
        <p:spPr>
          <a:xfrm>
            <a:off x="457200" y="4114800"/>
            <a:ext cx="1313121" cy="1790620"/>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20" name="James the Greater"/>
          <p:cNvSpPr/>
          <p:nvPr/>
        </p:nvSpPr>
        <p:spPr>
          <a:xfrm>
            <a:off x="457200" y="2560320"/>
            <a:ext cx="32004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Judas Iscariot</a:t>
            </a:r>
          </a:p>
        </p:txBody>
      </p:sp>
      <p:sp>
        <p:nvSpPr>
          <p:cNvPr id="19"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
        <p:nvSpPr>
          <p:cNvPr id="11" name="Textbox 1"/>
          <p:cNvSpPr/>
          <p:nvPr/>
        </p:nvSpPr>
        <p:spPr>
          <a:xfrm>
            <a:off x="457201" y="3243467"/>
            <a:ext cx="8427492" cy="830997"/>
          </a:xfrm>
          <a:prstGeom prst="rect">
            <a:avLst/>
          </a:prstGeom>
        </p:spPr>
        <p:txBody>
          <a:bodyPr wrap="square">
            <a:spAutoFit/>
          </a:bodyPr>
          <a:lstStyle/>
          <a:p>
            <a:pPr>
              <a:spcAft>
                <a:spcPts val="0"/>
              </a:spcAft>
            </a:pPr>
            <a:r>
              <a:rPr lang="en-US" sz="2400" dirty="0" smtClean="0">
                <a:effectLst>
                  <a:outerShdw blurRad="38100" dist="38100" dir="2700000" algn="tl">
                    <a:srgbClr val="000000"/>
                  </a:outerShdw>
                </a:effectLst>
                <a:latin typeface="Arial Narrow" pitchFamily="34" charset="0"/>
              </a:rPr>
              <a:t>The apostles pointed to some Old Testament scriptures and applied them to Judas Iscariot.</a:t>
            </a:r>
          </a:p>
        </p:txBody>
      </p:sp>
      <p:sp>
        <p:nvSpPr>
          <p:cNvPr id="14" name="Psalm 109:8"/>
          <p:cNvSpPr/>
          <p:nvPr/>
        </p:nvSpPr>
        <p:spPr>
          <a:xfrm>
            <a:off x="2011680" y="4206240"/>
            <a:ext cx="6974006" cy="400110"/>
          </a:xfrm>
          <a:prstGeom prst="rect">
            <a:avLst/>
          </a:prstGeom>
        </p:spPr>
        <p:txBody>
          <a:bodyPr wrap="square">
            <a:spAutoFit/>
          </a:bodyPr>
          <a:lstStyle/>
          <a:p>
            <a:pPr>
              <a:spcAft>
                <a:spcPts val="0"/>
              </a:spcAft>
            </a:pPr>
            <a:r>
              <a:rPr lang="en-US" sz="2000" b="1" dirty="0" smtClean="0">
                <a:solidFill>
                  <a:srgbClr val="FFC000"/>
                </a:solidFill>
                <a:effectLst>
                  <a:outerShdw blurRad="38100" dist="38100" dir="2700000" algn="tl">
                    <a:srgbClr val="000000"/>
                  </a:outerShdw>
                </a:effectLst>
                <a:latin typeface="Arial Narrow" pitchFamily="34" charset="0"/>
              </a:rPr>
              <a:t>“Let </a:t>
            </a:r>
            <a:r>
              <a:rPr lang="en-US" sz="2000" b="1" dirty="0">
                <a:solidFill>
                  <a:srgbClr val="FFC000"/>
                </a:solidFill>
                <a:effectLst>
                  <a:outerShdw blurRad="38100" dist="38100" dir="2700000" algn="tl">
                    <a:srgbClr val="000000"/>
                  </a:outerShdw>
                </a:effectLst>
                <a:latin typeface="Arial Narrow" pitchFamily="34" charset="0"/>
              </a:rPr>
              <a:t>his </a:t>
            </a:r>
            <a:r>
              <a:rPr lang="en-US" sz="2000" b="1" dirty="0" smtClean="0">
                <a:solidFill>
                  <a:srgbClr val="FFC000"/>
                </a:solidFill>
                <a:effectLst>
                  <a:outerShdw blurRad="38100" dist="38100" dir="2700000" algn="tl">
                    <a:srgbClr val="000000"/>
                  </a:outerShdw>
                </a:effectLst>
                <a:latin typeface="Arial Narrow" pitchFamily="34" charset="0"/>
              </a:rPr>
              <a:t>days </a:t>
            </a:r>
            <a:r>
              <a:rPr lang="en-US" sz="2000" b="1" dirty="0">
                <a:solidFill>
                  <a:srgbClr val="FFC000"/>
                </a:solidFill>
                <a:effectLst>
                  <a:outerShdw blurRad="38100" dist="38100" dir="2700000" algn="tl">
                    <a:srgbClr val="000000"/>
                  </a:outerShdw>
                </a:effectLst>
                <a:latin typeface="Arial Narrow" pitchFamily="34" charset="0"/>
              </a:rPr>
              <a:t>be few, And let another take his office</a:t>
            </a:r>
            <a:r>
              <a:rPr lang="en-US" sz="2000" b="1" dirty="0" smtClean="0">
                <a:solidFill>
                  <a:srgbClr val="FFC000"/>
                </a:solidFill>
                <a:effectLst>
                  <a:outerShdw blurRad="38100" dist="38100" dir="2700000" algn="tl">
                    <a:srgbClr val="000000"/>
                  </a:outerShdw>
                </a:effectLst>
                <a:latin typeface="Arial Narrow" pitchFamily="34" charset="0"/>
              </a:rPr>
              <a:t>.”  </a:t>
            </a:r>
            <a:r>
              <a:rPr lang="en-US" sz="2000" b="1" dirty="0" smtClean="0">
                <a:effectLst>
                  <a:outerShdw blurRad="38100" dist="38100" dir="2700000" algn="tl">
                    <a:srgbClr val="000000"/>
                  </a:outerShdw>
                </a:effectLst>
                <a:latin typeface="Arial Narrow" pitchFamily="34" charset="0"/>
              </a:rPr>
              <a:t>– Psalm 109:8</a:t>
            </a:r>
          </a:p>
        </p:txBody>
      </p:sp>
      <p:sp>
        <p:nvSpPr>
          <p:cNvPr id="13" name="Zechariah 11:12, 13"/>
          <p:cNvSpPr/>
          <p:nvPr/>
        </p:nvSpPr>
        <p:spPr>
          <a:xfrm>
            <a:off x="2194560" y="4754880"/>
            <a:ext cx="6721522" cy="1938992"/>
          </a:xfrm>
          <a:prstGeom prst="rect">
            <a:avLst/>
          </a:prstGeom>
        </p:spPr>
        <p:txBody>
          <a:bodyPr wrap="square">
            <a:spAutoFit/>
          </a:bodyPr>
          <a:lstStyle/>
          <a:p>
            <a:pPr>
              <a:spcAft>
                <a:spcPts val="0"/>
              </a:spcAft>
            </a:pPr>
            <a:r>
              <a:rPr lang="en-US" sz="2000" b="1" dirty="0" smtClean="0">
                <a:effectLst>
                  <a:outerShdw blurRad="38100" dist="38100" dir="2700000" algn="tl">
                    <a:srgbClr val="000000"/>
                  </a:outerShdw>
                </a:effectLst>
                <a:latin typeface="Arial Narrow" pitchFamily="34" charset="0"/>
              </a:rPr>
              <a:t>12 </a:t>
            </a:r>
            <a:r>
              <a:rPr lang="en-US" sz="2000" b="1" dirty="0" smtClean="0">
                <a:solidFill>
                  <a:srgbClr val="FFC000"/>
                </a:solidFill>
                <a:effectLst>
                  <a:outerShdw blurRad="38100" dist="38100" dir="2700000" algn="tl">
                    <a:srgbClr val="000000"/>
                  </a:outerShdw>
                </a:effectLst>
                <a:latin typeface="Arial Narrow" pitchFamily="34" charset="0"/>
              </a:rPr>
              <a:t> “And </a:t>
            </a:r>
            <a:r>
              <a:rPr lang="en-US" sz="2000" b="1" dirty="0">
                <a:solidFill>
                  <a:srgbClr val="FFC000"/>
                </a:solidFill>
                <a:effectLst>
                  <a:outerShdw blurRad="38100" dist="38100" dir="2700000" algn="tl">
                    <a:srgbClr val="000000"/>
                  </a:outerShdw>
                </a:effectLst>
                <a:latin typeface="Arial Narrow" pitchFamily="34" charset="0"/>
              </a:rPr>
              <a:t>I said unto them, If ye think good, give me my price; and if not, forbear. So they weighed for my price thirty pieces of silver. </a:t>
            </a:r>
            <a:r>
              <a:rPr lang="en-US" sz="2000" b="1" dirty="0" smtClean="0">
                <a:solidFill>
                  <a:srgbClr val="FFC000"/>
                </a:solidFill>
                <a:effectLst>
                  <a:outerShdw blurRad="38100" dist="38100" dir="2700000" algn="tl">
                    <a:srgbClr val="000000"/>
                  </a:outerShdw>
                </a:effectLst>
                <a:latin typeface="Arial Narrow" pitchFamily="34" charset="0"/>
              </a:rPr>
              <a:t> </a:t>
            </a:r>
            <a:r>
              <a:rPr lang="en-US" sz="2000" b="1" dirty="0" smtClean="0">
                <a:effectLst>
                  <a:outerShdw blurRad="38100" dist="38100" dir="2700000" algn="tl">
                    <a:srgbClr val="000000"/>
                  </a:outerShdw>
                </a:effectLst>
                <a:latin typeface="Arial Narrow" pitchFamily="34" charset="0"/>
              </a:rPr>
              <a:t>13</a:t>
            </a:r>
            <a:r>
              <a:rPr lang="en-US" sz="2000" b="1" dirty="0" smtClean="0">
                <a:solidFill>
                  <a:srgbClr val="FFC000"/>
                </a:solidFill>
                <a:effectLst>
                  <a:outerShdw blurRad="38100" dist="38100" dir="2700000" algn="tl">
                    <a:srgbClr val="000000"/>
                  </a:outerShdw>
                </a:effectLst>
                <a:latin typeface="Arial Narrow" pitchFamily="34" charset="0"/>
              </a:rPr>
              <a:t>  </a:t>
            </a:r>
            <a:r>
              <a:rPr lang="en-US" sz="2000" b="1" dirty="0">
                <a:solidFill>
                  <a:srgbClr val="FFC000"/>
                </a:solidFill>
                <a:effectLst>
                  <a:outerShdw blurRad="38100" dist="38100" dir="2700000" algn="tl">
                    <a:srgbClr val="000000"/>
                  </a:outerShdw>
                </a:effectLst>
                <a:latin typeface="Arial Narrow" pitchFamily="34" charset="0"/>
              </a:rPr>
              <a:t>And the LORD said unto me, Cast it unto the potter: a goodly price that I was </a:t>
            </a:r>
            <a:r>
              <a:rPr lang="en-US" sz="2000" b="1" dirty="0" err="1">
                <a:solidFill>
                  <a:srgbClr val="FFC000"/>
                </a:solidFill>
                <a:effectLst>
                  <a:outerShdw blurRad="38100" dist="38100" dir="2700000" algn="tl">
                    <a:srgbClr val="000000"/>
                  </a:outerShdw>
                </a:effectLst>
                <a:latin typeface="Arial Narrow" pitchFamily="34" charset="0"/>
              </a:rPr>
              <a:t>prised</a:t>
            </a:r>
            <a:r>
              <a:rPr lang="en-US" sz="2000" b="1" dirty="0">
                <a:solidFill>
                  <a:srgbClr val="FFC000"/>
                </a:solidFill>
                <a:effectLst>
                  <a:outerShdw blurRad="38100" dist="38100" dir="2700000" algn="tl">
                    <a:srgbClr val="000000"/>
                  </a:outerShdw>
                </a:effectLst>
                <a:latin typeface="Arial Narrow" pitchFamily="34" charset="0"/>
              </a:rPr>
              <a:t> at of them. And I took the thirty pieces of silver, and cast them to the potter in the house of the LORD</a:t>
            </a:r>
            <a:r>
              <a:rPr lang="en-US" sz="2000" b="1" dirty="0" smtClean="0">
                <a:solidFill>
                  <a:srgbClr val="FFC000"/>
                </a:solidFill>
                <a:effectLst>
                  <a:outerShdw blurRad="38100" dist="38100" dir="2700000" algn="tl">
                    <a:srgbClr val="000000"/>
                  </a:outerShdw>
                </a:effectLst>
                <a:latin typeface="Arial Narrow" pitchFamily="34" charset="0"/>
              </a:rPr>
              <a:t>.”  </a:t>
            </a:r>
            <a:r>
              <a:rPr lang="en-US" sz="2000" b="1" dirty="0" smtClean="0">
                <a:effectLst>
                  <a:outerShdw blurRad="38100" dist="38100" dir="2700000" algn="tl">
                    <a:srgbClr val="000000"/>
                  </a:outerShdw>
                </a:effectLst>
                <a:latin typeface="Arial Narrow" pitchFamily="34" charset="0"/>
              </a:rPr>
              <a:t>–  Zechariah 11:12, 13</a:t>
            </a:r>
          </a:p>
        </p:txBody>
      </p:sp>
    </p:spTree>
    <p:extLst>
      <p:ext uri="{BB962C8B-B14F-4D97-AF65-F5344CB8AC3E}">
        <p14:creationId xmlns:p14="http://schemas.microsoft.com/office/powerpoint/2010/main" val="3540016304"/>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1" name="Image (James the Greater)" descr="GreekColumns-02.jpg"/>
          <p:cNvPicPr>
            <a:picLocks noChangeAspect="1"/>
          </p:cNvPicPr>
          <p:nvPr/>
        </p:nvPicPr>
        <p:blipFill>
          <a:blip r:embed="rId3" cstate="print"/>
          <a:stretch>
            <a:fillRect/>
          </a:stretch>
        </p:blipFill>
        <p:spPr>
          <a:xfrm>
            <a:off x="494945" y="4572682"/>
            <a:ext cx="1313121" cy="1365125"/>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1"/>
          <p:cNvSpPr/>
          <p:nvPr/>
        </p:nvSpPr>
        <p:spPr>
          <a:xfrm>
            <a:off x="365760" y="3017520"/>
            <a:ext cx="8778240" cy="2462213"/>
          </a:xfrm>
          <a:prstGeom prst="rect">
            <a:avLst/>
          </a:prstGeom>
        </p:spPr>
        <p:txBody>
          <a:bodyPr wrap="square">
            <a:spAutoFit/>
          </a:bodyPr>
          <a:lstStyle/>
          <a:p>
            <a:pPr>
              <a:spcAft>
                <a:spcPts val="1200"/>
              </a:spcAft>
            </a:pPr>
            <a:r>
              <a:rPr lang="en-US" sz="2400" dirty="0" smtClean="0">
                <a:effectLst>
                  <a:outerShdw blurRad="38100" dist="38100" dir="2700000" algn="tl">
                    <a:srgbClr val="000000"/>
                  </a:outerShdw>
                </a:effectLst>
                <a:latin typeface="Arial Narrow" pitchFamily="34" charset="0"/>
              </a:rPr>
              <a:t>The Apostle Matthias was chosen as an Apostle after the death of Judas Iscariot. He is said to have preached the Gospel for more than 30 years in Judea, Cappadocia, Egypt, and Ethiopia.</a:t>
            </a:r>
          </a:p>
          <a:p>
            <a:pPr marL="1828800">
              <a:spcAft>
                <a:spcPts val="1200"/>
              </a:spcAft>
            </a:pPr>
            <a:r>
              <a:rPr lang="en-US" sz="2400" dirty="0" smtClean="0">
                <a:effectLst>
                  <a:outerShdw blurRad="38100" dist="38100" dir="2700000" algn="tl">
                    <a:srgbClr val="000000"/>
                  </a:outerShdw>
                </a:effectLst>
                <a:latin typeface="Arial Narrow" pitchFamily="34" charset="0"/>
              </a:rPr>
              <a:t>He also preached in Syria but returned to Rome where one tradition says he was burned to death, whereas other accounts report he was stoned to death at Colchis (</a:t>
            </a:r>
            <a:r>
              <a:rPr lang="en-US" sz="2400" dirty="0" err="1" smtClean="0">
                <a:effectLst>
                  <a:outerShdw blurRad="38100" dist="38100" dir="2700000" algn="tl">
                    <a:srgbClr val="000000"/>
                  </a:outerShdw>
                </a:effectLst>
                <a:latin typeface="Arial Narrow" pitchFamily="34" charset="0"/>
              </a:rPr>
              <a:t>c.e</a:t>
            </a:r>
            <a:r>
              <a:rPr lang="en-US" sz="2400" dirty="0" smtClean="0">
                <a:effectLst>
                  <a:outerShdw blurRad="38100" dist="38100" dir="2700000" algn="tl">
                    <a:srgbClr val="000000"/>
                  </a:outerShdw>
                </a:effectLst>
                <a:latin typeface="Arial Narrow" pitchFamily="34" charset="0"/>
              </a:rPr>
              <a:t>. 80).</a:t>
            </a:r>
          </a:p>
        </p:txBody>
      </p:sp>
      <p:sp>
        <p:nvSpPr>
          <p:cNvPr id="20" name="James the Greater"/>
          <p:cNvSpPr/>
          <p:nvPr/>
        </p:nvSpPr>
        <p:spPr>
          <a:xfrm>
            <a:off x="457200" y="2560320"/>
            <a:ext cx="22860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Matthias</a:t>
            </a:r>
          </a:p>
        </p:txBody>
      </p:sp>
      <p:sp>
        <p:nvSpPr>
          <p:cNvPr id="19"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4"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1" name="Image (Paul)" descr="GreekColumns-02.jpg"/>
          <p:cNvPicPr>
            <a:picLocks noChangeAspect="1"/>
          </p:cNvPicPr>
          <p:nvPr/>
        </p:nvPicPr>
        <p:blipFill>
          <a:blip r:embed="rId2" cstate="print"/>
          <a:stretch>
            <a:fillRect/>
          </a:stretch>
        </p:blipFill>
        <p:spPr>
          <a:xfrm>
            <a:off x="277335" y="4206240"/>
            <a:ext cx="1748342" cy="2098011"/>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4" name="2 Timothy 4:6"/>
          <p:cNvSpPr txBox="1"/>
          <p:nvPr/>
        </p:nvSpPr>
        <p:spPr>
          <a:xfrm>
            <a:off x="2893326" y="6126480"/>
            <a:ext cx="5771704" cy="707886"/>
          </a:xfrm>
          <a:prstGeom prst="rect">
            <a:avLst/>
          </a:prstGeom>
          <a:noFill/>
        </p:spPr>
        <p:txBody>
          <a:bodyPr wrap="square">
            <a:spAutoFit/>
          </a:bodyPr>
          <a:lstStyle/>
          <a:p>
            <a:pPr>
              <a:defRPr/>
            </a:pPr>
            <a:r>
              <a:rPr lang="en-US" sz="2000" b="1" dirty="0" smtClean="0">
                <a:solidFill>
                  <a:srgbClr val="FFC000"/>
                </a:solidFill>
                <a:effectLst>
                  <a:outerShdw blurRad="38100" dist="38100" dir="2700000" algn="tl">
                    <a:srgbClr val="000000"/>
                  </a:outerShdw>
                </a:effectLst>
                <a:latin typeface="Arial Narrow" pitchFamily="34" charset="0"/>
              </a:rPr>
              <a:t>“For I am now ready to be offered, and the time of my departure is at hand.”  </a:t>
            </a:r>
            <a:r>
              <a:rPr lang="en-US" sz="2000" b="1" dirty="0" smtClean="0">
                <a:effectLst>
                  <a:outerShdw blurRad="38100" dist="38100" dir="2700000" algn="tl">
                    <a:srgbClr val="000000"/>
                  </a:outerShdw>
                </a:effectLst>
                <a:latin typeface="Arial Narrow" pitchFamily="34" charset="0"/>
              </a:rPr>
              <a:t>--  2 Timothy 4:6</a:t>
            </a:r>
            <a:endParaRPr lang="en-US" sz="2000" b="1" dirty="0">
              <a:solidFill>
                <a:schemeClr val="bg1"/>
              </a:solidFill>
              <a:effectLst>
                <a:outerShdw blurRad="38100" dist="38100" dir="2700000" algn="tl">
                  <a:srgbClr val="000000"/>
                </a:outerShdw>
              </a:effectLst>
              <a:latin typeface="Arial Narrow" pitchFamily="34" charset="0"/>
            </a:endParaRPr>
          </a:p>
        </p:txBody>
      </p:sp>
      <p:sp>
        <p:nvSpPr>
          <p:cNvPr id="15" name="Acts 21:13"/>
          <p:cNvSpPr txBox="1"/>
          <p:nvPr/>
        </p:nvSpPr>
        <p:spPr>
          <a:xfrm>
            <a:off x="2852382" y="4754880"/>
            <a:ext cx="5769104" cy="1323439"/>
          </a:xfrm>
          <a:prstGeom prst="rect">
            <a:avLst/>
          </a:prstGeom>
          <a:noFill/>
        </p:spPr>
        <p:txBody>
          <a:bodyPr wrap="square">
            <a:spAutoFit/>
          </a:bodyPr>
          <a:lstStyle/>
          <a:p>
            <a:pPr>
              <a:defRPr/>
            </a:pPr>
            <a:r>
              <a:rPr lang="en-US" sz="2000" b="1" dirty="0" smtClean="0">
                <a:solidFill>
                  <a:srgbClr val="FFC000"/>
                </a:solidFill>
                <a:effectLst>
                  <a:outerShdw blurRad="38100" dist="38100" dir="2700000" algn="tl">
                    <a:srgbClr val="000000"/>
                  </a:outerShdw>
                </a:effectLst>
                <a:latin typeface="Arial Narrow" pitchFamily="34" charset="0"/>
              </a:rPr>
              <a:t>“Then Paul answered, What mean ye to weep and to break mine heart? for I am ready not to be bound only, but also to die at Jerusalem for the name of the Lord Jesus.”  </a:t>
            </a:r>
            <a:r>
              <a:rPr lang="en-US" sz="2000" b="1" dirty="0" smtClean="0">
                <a:effectLst>
                  <a:outerShdw blurRad="38100" dist="38100" dir="2700000" algn="tl">
                    <a:srgbClr val="000000"/>
                  </a:outerShdw>
                </a:effectLst>
                <a:latin typeface="Arial Narrow" pitchFamily="34" charset="0"/>
              </a:rPr>
              <a:t>-- Acts 21:13</a:t>
            </a:r>
            <a:endParaRPr lang="en-US" sz="2000" b="1" dirty="0">
              <a:solidFill>
                <a:schemeClr val="bg1"/>
              </a:solidFill>
              <a:effectLst>
                <a:outerShdw blurRad="38100" dist="38100" dir="2700000" algn="tl">
                  <a:srgbClr val="000000"/>
                </a:outerShdw>
              </a:effectLst>
              <a:latin typeface="Arial Narrow" pitchFamily="34" charset="0"/>
            </a:endParaRPr>
          </a:p>
        </p:txBody>
      </p:sp>
      <p:sp>
        <p:nvSpPr>
          <p:cNvPr id="13" name="Textbox 1"/>
          <p:cNvSpPr/>
          <p:nvPr/>
        </p:nvSpPr>
        <p:spPr>
          <a:xfrm>
            <a:off x="365760" y="3017520"/>
            <a:ext cx="8778240" cy="1723549"/>
          </a:xfrm>
          <a:prstGeom prst="rect">
            <a:avLst/>
          </a:prstGeom>
        </p:spPr>
        <p:txBody>
          <a:bodyPr wrap="square">
            <a:spAutoFit/>
          </a:bodyPr>
          <a:lstStyle/>
          <a:p>
            <a:pPr>
              <a:spcAft>
                <a:spcPts val="1200"/>
              </a:spcAft>
            </a:pPr>
            <a:r>
              <a:rPr lang="en-US" sz="2400" dirty="0" smtClean="0">
                <a:effectLst>
                  <a:outerShdw blurRad="38100" dist="38100" dir="2700000" algn="tl">
                    <a:srgbClr val="000000"/>
                  </a:outerShdw>
                </a:effectLst>
                <a:latin typeface="Arial Narrow" pitchFamily="34" charset="0"/>
              </a:rPr>
              <a:t>Paul, unlike the other apostles, gives insight to the many sufferings he faced while contending for the faith. But like the others he too was called upon to</a:t>
            </a:r>
          </a:p>
          <a:p>
            <a:pPr marL="1774825">
              <a:spcAft>
                <a:spcPts val="1200"/>
              </a:spcAft>
            </a:pPr>
            <a:r>
              <a:rPr lang="en-US" sz="2400" dirty="0" smtClean="0">
                <a:effectLst>
                  <a:outerShdw blurRad="38100" dist="38100" dir="2700000" algn="tl">
                    <a:srgbClr val="000000"/>
                  </a:outerShdw>
                </a:effectLst>
                <a:latin typeface="Arial Narrow" pitchFamily="34" charset="0"/>
              </a:rPr>
              <a:t> offer his life for a testimony to Christ.   Paul was not only willing to live for Christ,  he was, ready to die as well.</a:t>
            </a:r>
          </a:p>
        </p:txBody>
      </p:sp>
      <p:sp>
        <p:nvSpPr>
          <p:cNvPr id="20" name="Paul"/>
          <p:cNvSpPr/>
          <p:nvPr/>
        </p:nvSpPr>
        <p:spPr>
          <a:xfrm>
            <a:off x="457200" y="2560320"/>
            <a:ext cx="18288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Paul</a:t>
            </a:r>
          </a:p>
        </p:txBody>
      </p:sp>
      <p:sp>
        <p:nvSpPr>
          <p:cNvPr id="19"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1"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grpSp>
        <p:nvGrpSpPr>
          <p:cNvPr id="11" name="Image Group"/>
          <p:cNvGrpSpPr/>
          <p:nvPr/>
        </p:nvGrpSpPr>
        <p:grpSpPr>
          <a:xfrm>
            <a:off x="520636" y="4206239"/>
            <a:ext cx="1463040" cy="2432732"/>
            <a:chOff x="520636" y="4206239"/>
            <a:chExt cx="1463040" cy="2432732"/>
          </a:xfrm>
        </p:grpSpPr>
        <p:pic>
          <p:nvPicPr>
            <p:cNvPr id="21" name="Image (Nero)" descr="GreekColumns-02.jpg"/>
            <p:cNvPicPr>
              <a:picLocks noChangeAspect="1"/>
            </p:cNvPicPr>
            <p:nvPr/>
          </p:nvPicPr>
          <p:blipFill>
            <a:blip r:embed="rId3" cstate="print"/>
            <a:stretch>
              <a:fillRect/>
            </a:stretch>
          </p:blipFill>
          <p:spPr>
            <a:xfrm>
              <a:off x="520636" y="4206239"/>
              <a:ext cx="1463040" cy="2432732"/>
            </a:xfrm>
            <a:prstGeom prst="roundRect">
              <a:avLst>
                <a:gd name="adj" fmla="val 16667"/>
              </a:avLst>
            </a:prstGeom>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0" name="Textbox (Nero)"/>
            <p:cNvSpPr/>
            <p:nvPr/>
          </p:nvSpPr>
          <p:spPr>
            <a:xfrm>
              <a:off x="974953" y="6192251"/>
              <a:ext cx="615874" cy="369332"/>
            </a:xfrm>
            <a:prstGeom prst="rect">
              <a:avLst/>
            </a:prstGeom>
          </p:spPr>
          <p:txBody>
            <a:bodyPr wrap="none">
              <a:spAutoFit/>
            </a:bodyPr>
            <a:lstStyle/>
            <a:p>
              <a:r>
                <a:rPr lang="en-US" b="1" dirty="0" smtClean="0">
                  <a:solidFill>
                    <a:srgbClr val="FF0000"/>
                  </a:solidFill>
                  <a:effectLst>
                    <a:outerShdw blurRad="38100" dist="38100" dir="2700000" algn="tl">
                      <a:srgbClr val="000000"/>
                    </a:outerShdw>
                  </a:effectLst>
                  <a:latin typeface="Arial Narrow" pitchFamily="34" charset="0"/>
                </a:rPr>
                <a:t>Nero</a:t>
              </a:r>
              <a:endParaRPr lang="en-US" dirty="0">
                <a:solidFill>
                  <a:srgbClr val="FF0000"/>
                </a:solidFill>
              </a:endParaRPr>
            </a:p>
          </p:txBody>
        </p:sp>
      </p:grpSp>
      <p:sp>
        <p:nvSpPr>
          <p:cNvPr id="13" name="Textbox"/>
          <p:cNvSpPr/>
          <p:nvPr/>
        </p:nvSpPr>
        <p:spPr>
          <a:xfrm>
            <a:off x="365760" y="3017520"/>
            <a:ext cx="8778240" cy="1938992"/>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History records him as dying outside of Rome at the command of Nero. The manner of his execution was decapitation rather than crucifixion as he was a Roman citizen.</a:t>
            </a:r>
          </a:p>
          <a:p>
            <a:pPr marL="1828800"/>
            <a:r>
              <a:rPr lang="en-US" sz="2400" dirty="0" smtClean="0">
                <a:effectLst>
                  <a:outerShdw blurRad="38100" dist="38100" dir="2700000" algn="tl">
                    <a:srgbClr val="000000"/>
                  </a:outerShdw>
                </a:effectLst>
                <a:latin typeface="Arial Narrow" pitchFamily="34" charset="0"/>
              </a:rPr>
              <a:t>The last two years of his life were spent preaching from his home (under house arrest) in the city of Rome.</a:t>
            </a:r>
            <a:endParaRPr lang="en-US" sz="2400" dirty="0">
              <a:effectLst>
                <a:outerShdw blurRad="38100" dist="38100" dir="2700000" algn="tl">
                  <a:srgbClr val="000000"/>
                </a:outerShdw>
              </a:effectLst>
              <a:latin typeface="Arial Narrow" pitchFamily="34" charset="0"/>
            </a:endParaRPr>
          </a:p>
        </p:txBody>
      </p:sp>
      <p:sp>
        <p:nvSpPr>
          <p:cNvPr id="20" name="Paul"/>
          <p:cNvSpPr/>
          <p:nvPr/>
        </p:nvSpPr>
        <p:spPr>
          <a:xfrm>
            <a:off x="457200" y="2560320"/>
            <a:ext cx="1828800" cy="27432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Paul</a:t>
            </a:r>
          </a:p>
        </p:txBody>
      </p:sp>
      <p:sp>
        <p:nvSpPr>
          <p:cNvPr id="19" name="Title"/>
          <p:cNvSpPr txBox="1"/>
          <p:nvPr/>
        </p:nvSpPr>
        <p:spPr>
          <a:xfrm>
            <a:off x="203202" y="1001486"/>
            <a:ext cx="5297712" cy="1236917"/>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Of Murderers</a:t>
            </a:r>
          </a:p>
          <a:p>
            <a:r>
              <a:rPr lang="en-US" sz="3200" b="1" spc="150" dirty="0" smtClean="0">
                <a:ln w="11430"/>
                <a:solidFill>
                  <a:srgbClr val="FFC000"/>
                </a:solidFill>
                <a:effectLst>
                  <a:outerShdw blurRad="127000" dist="127000" dir="2700000" algn="tl" rotWithShape="0">
                    <a:srgbClr val="000000"/>
                  </a:outerShdw>
                </a:effectLst>
                <a:latin typeface="Albert" pitchFamily="2" charset="0"/>
              </a:rPr>
              <a:t>And Martyrs</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6" name="Header Image" descr="GreekColumns-02.jpg"/>
            <p:cNvPicPr>
              <a:picLocks noChangeAspect="1"/>
            </p:cNvPicPr>
            <p:nvPr/>
          </p:nvPicPr>
          <p:blipFill>
            <a:blip r:embed="rId4" cstate="print"/>
            <a:stretch>
              <a:fillRect/>
            </a:stretch>
          </p:blipFill>
          <p:spPr>
            <a:xfrm>
              <a:off x="5782255" y="304801"/>
              <a:ext cx="3361745" cy="2241162"/>
            </a:xfrm>
            <a:prstGeom prst="rect">
              <a:avLst/>
            </a:prstGeom>
            <a:effectLst>
              <a:softEdge rad="317500"/>
            </a:effectLst>
          </p:spPr>
        </p:pic>
        <p:cxnSp>
          <p:nvCxnSpPr>
            <p:cNvPr id="1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
        <p:nvSpPr>
          <p:cNvPr id="12" name="Acts 28:30, 31"/>
          <p:cNvSpPr txBox="1"/>
          <p:nvPr/>
        </p:nvSpPr>
        <p:spPr>
          <a:xfrm>
            <a:off x="2402006" y="5041484"/>
            <a:ext cx="6509982" cy="1631216"/>
          </a:xfrm>
          <a:prstGeom prst="rect">
            <a:avLst/>
          </a:prstGeom>
          <a:noFill/>
        </p:spPr>
        <p:txBody>
          <a:bodyPr wrap="square">
            <a:spAutoFit/>
          </a:bodyPr>
          <a:lstStyle/>
          <a:p>
            <a:r>
              <a:rPr lang="en-US" sz="2000" b="1" dirty="0" smtClean="0">
                <a:solidFill>
                  <a:srgbClr val="FFC000"/>
                </a:solidFill>
                <a:effectLst>
                  <a:outerShdw blurRad="38100" dist="38100" dir="2700000" algn="tl">
                    <a:srgbClr val="000000"/>
                  </a:outerShdw>
                </a:effectLst>
                <a:latin typeface="Arial Narrow" pitchFamily="34" charset="0"/>
              </a:rPr>
              <a:t>“And Paul dwelt two whole years in his own hired house, and received all that came in unto him,   </a:t>
            </a:r>
            <a:r>
              <a:rPr lang="en-US" sz="2000" b="1" dirty="0" smtClean="0">
                <a:solidFill>
                  <a:schemeClr val="accent1"/>
                </a:solidFill>
                <a:effectLst>
                  <a:outerShdw blurRad="38100" dist="38100" dir="2700000" algn="tl">
                    <a:srgbClr val="000000"/>
                  </a:outerShdw>
                </a:effectLst>
                <a:latin typeface="Arial Narrow" pitchFamily="34" charset="0"/>
              </a:rPr>
              <a:t>31</a:t>
            </a:r>
            <a:r>
              <a:rPr lang="en-US" sz="2000" b="1" dirty="0" smtClean="0">
                <a:solidFill>
                  <a:srgbClr val="FFC000"/>
                </a:solidFill>
                <a:effectLst>
                  <a:outerShdw blurRad="38100" dist="38100" dir="2700000" algn="tl">
                    <a:srgbClr val="000000"/>
                  </a:outerShdw>
                </a:effectLst>
                <a:latin typeface="Arial Narrow" pitchFamily="34" charset="0"/>
              </a:rPr>
              <a:t>  Preaching the kingdom of God, and teaching those things which concern the Lord Jesus Christ, with all confidence, no man forbidding him.”  </a:t>
            </a:r>
            <a:r>
              <a:rPr lang="en-US" sz="2000" b="1" dirty="0" smtClean="0">
                <a:effectLst>
                  <a:outerShdw blurRad="38100" dist="38100" dir="2700000" algn="tl">
                    <a:srgbClr val="000000"/>
                  </a:outerShdw>
                </a:effectLst>
                <a:latin typeface="Arial Narrow" pitchFamily="34" charset="0"/>
              </a:rPr>
              <a:t>-- Acts 28:30, 31</a:t>
            </a:r>
            <a:endParaRPr lang="en-US" sz="2000" b="1" dirty="0">
              <a:solidFill>
                <a:schemeClr val="bg1"/>
              </a:solidFill>
              <a:effectLst>
                <a:outerShdw blurRad="38100" dist="38100" dir="2700000" algn="tl">
                  <a:srgbClr val="000000"/>
                </a:outerShdw>
              </a:effectLst>
              <a:latin typeface="Arial Narrow"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sp>
        <p:nvSpPr>
          <p:cNvPr id="8" name="Matthew 16:18"/>
          <p:cNvSpPr txBox="1"/>
          <p:nvPr/>
        </p:nvSpPr>
        <p:spPr>
          <a:xfrm>
            <a:off x="2815771" y="5442857"/>
            <a:ext cx="5965372" cy="1015663"/>
          </a:xfrm>
          <a:prstGeom prst="rect">
            <a:avLst/>
          </a:prstGeom>
          <a:noFill/>
        </p:spPr>
        <p:txBody>
          <a:bodyPr wrap="square">
            <a:spAutoFit/>
          </a:bodyPr>
          <a:lstStyle/>
          <a:p>
            <a:pPr>
              <a:defRPr/>
            </a:pPr>
            <a:r>
              <a:rPr lang="en-US" sz="2000" b="1" dirty="0" smtClean="0">
                <a:solidFill>
                  <a:srgbClr val="FFC000"/>
                </a:solidFill>
                <a:effectLst>
                  <a:outerShdw blurRad="38100" dist="50800" dir="2700000" algn="tl">
                    <a:srgbClr val="000000"/>
                  </a:outerShdw>
                </a:effectLst>
                <a:latin typeface="Arial Narrow" pitchFamily="34" charset="0"/>
              </a:rPr>
              <a:t>“Upon </a:t>
            </a:r>
            <a:r>
              <a:rPr lang="en-US" sz="2000" b="1" dirty="0">
                <a:solidFill>
                  <a:srgbClr val="FFC000"/>
                </a:solidFill>
                <a:effectLst>
                  <a:outerShdw blurRad="38100" dist="50800" dir="2700000" algn="tl">
                    <a:srgbClr val="000000"/>
                  </a:outerShdw>
                </a:effectLst>
                <a:latin typeface="Arial Narrow" pitchFamily="34" charset="0"/>
              </a:rPr>
              <a:t>this rock I will build my church (ecclesia, assembly), and the gates of hell shall not prevail against </a:t>
            </a:r>
            <a:r>
              <a:rPr lang="en-US" sz="2000" b="1" dirty="0" smtClean="0">
                <a:solidFill>
                  <a:srgbClr val="FFC000"/>
                </a:solidFill>
                <a:effectLst>
                  <a:outerShdw blurRad="38100" dist="50800" dir="2700000" algn="tl">
                    <a:srgbClr val="000000"/>
                  </a:outerShdw>
                </a:effectLst>
                <a:latin typeface="Arial Narrow" pitchFamily="34" charset="0"/>
              </a:rPr>
              <a:t>it”  </a:t>
            </a:r>
            <a:r>
              <a:rPr lang="en-US" sz="2000" b="1" dirty="0" smtClean="0">
                <a:effectLst>
                  <a:outerShdw blurRad="38100" dist="50800" dir="2700000" algn="tl">
                    <a:srgbClr val="000000"/>
                  </a:outerShdw>
                </a:effectLst>
                <a:latin typeface="Arial Narrow" pitchFamily="34" charset="0"/>
              </a:rPr>
              <a:t>-- Matthew 16:18</a:t>
            </a:r>
            <a:endParaRPr lang="en-US" sz="2000" b="1" dirty="0">
              <a:solidFill>
                <a:schemeClr val="bg1"/>
              </a:solidFill>
              <a:effectLst>
                <a:outerShdw blurRad="38100" dist="50800" dir="2700000" algn="tl">
                  <a:srgbClr val="000000"/>
                </a:outerShdw>
              </a:effectLst>
              <a:latin typeface="Arial Narrow" pitchFamily="34" charset="0"/>
            </a:endParaRPr>
          </a:p>
        </p:txBody>
      </p:sp>
      <p:pic>
        <p:nvPicPr>
          <p:cNvPr id="15" name="Image (Christ)" descr="GreekColumns-02.jpg"/>
          <p:cNvPicPr>
            <a:picLocks noChangeAspect="1"/>
          </p:cNvPicPr>
          <p:nvPr/>
        </p:nvPicPr>
        <p:blipFill>
          <a:blip r:embed="rId2" cstate="print"/>
          <a:stretch>
            <a:fillRect/>
          </a:stretch>
        </p:blipFill>
        <p:spPr>
          <a:xfrm>
            <a:off x="453328" y="4440473"/>
            <a:ext cx="1907664" cy="2019282"/>
          </a:xfrm>
          <a:prstGeom prst="roundRect">
            <a:avLst>
              <a:gd name="adj" fmla="val 16667"/>
            </a:avLst>
          </a:prstGeom>
          <a:solidFill>
            <a:schemeClr val="tx1">
              <a:lumMod val="85000"/>
            </a:schemeClr>
          </a:solidFill>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20" name="TextBox 2"/>
          <p:cNvSpPr txBox="1"/>
          <p:nvPr/>
        </p:nvSpPr>
        <p:spPr>
          <a:xfrm>
            <a:off x="2542903" y="4114800"/>
            <a:ext cx="6601097" cy="584775"/>
          </a:xfrm>
          <a:prstGeom prst="rect">
            <a:avLst/>
          </a:prstGeom>
          <a:noFill/>
        </p:spPr>
        <p:txBody>
          <a:bodyPr wrap="square">
            <a:spAutoFit/>
          </a:bodyPr>
          <a:lstStyle/>
          <a:p>
            <a:pPr>
              <a:spcAft>
                <a:spcPts val="600"/>
              </a:spcAft>
              <a:defRPr/>
            </a:pPr>
            <a:r>
              <a:rPr lang="en-US" sz="3200" dirty="0" smtClean="0">
                <a:effectLst>
                  <a:outerShdw blurRad="38100" dist="38100" dir="2700000" algn="tl">
                    <a:srgbClr val="000000">
                      <a:alpha val="97000"/>
                    </a:srgbClr>
                  </a:outerShdw>
                </a:effectLst>
                <a:latin typeface="Arial Narrow" pitchFamily="34" charset="0"/>
              </a:rPr>
              <a:t>institution of His church?</a:t>
            </a:r>
            <a:endParaRPr lang="en-US" sz="3200" dirty="0">
              <a:effectLst>
                <a:outerShdw blurRad="38100" dist="38100" dir="2700000" algn="tl">
                  <a:srgbClr val="000000">
                    <a:alpha val="97000"/>
                  </a:srgbClr>
                </a:outerShdw>
              </a:effectLst>
              <a:latin typeface="Arial Narrow" pitchFamily="34" charset="0"/>
            </a:endParaRPr>
          </a:p>
        </p:txBody>
      </p:sp>
      <p:sp>
        <p:nvSpPr>
          <p:cNvPr id="10" name="TextBox 1"/>
          <p:cNvSpPr txBox="1"/>
          <p:nvPr/>
        </p:nvSpPr>
        <p:spPr>
          <a:xfrm>
            <a:off x="365760" y="3017520"/>
            <a:ext cx="8302171" cy="1077218"/>
          </a:xfrm>
          <a:prstGeom prst="rect">
            <a:avLst/>
          </a:prstGeom>
          <a:noFill/>
        </p:spPr>
        <p:txBody>
          <a:bodyPr wrap="square">
            <a:spAutoFit/>
          </a:bodyPr>
          <a:lstStyle/>
          <a:p>
            <a:pPr>
              <a:spcAft>
                <a:spcPts val="0"/>
              </a:spcAft>
              <a:defRPr/>
            </a:pPr>
            <a:r>
              <a:rPr lang="en-US" sz="3200" dirty="0">
                <a:effectLst>
                  <a:outerShdw blurRad="38100" dist="38100" dir="2700000" algn="tl">
                    <a:srgbClr val="000000">
                      <a:alpha val="97000"/>
                    </a:srgbClr>
                  </a:outerShdw>
                </a:effectLst>
                <a:latin typeface="Arial Narrow" pitchFamily="34" charset="0"/>
              </a:rPr>
              <a:t>Did Jesus lie to His disciples or did he speak the truth when He </a:t>
            </a:r>
            <a:r>
              <a:rPr lang="en-US" sz="3200" dirty="0" smtClean="0">
                <a:effectLst>
                  <a:outerShdw blurRad="38100" dist="38100" dir="2700000" algn="tl">
                    <a:srgbClr val="000000">
                      <a:alpha val="97000"/>
                    </a:srgbClr>
                  </a:outerShdw>
                </a:effectLst>
                <a:latin typeface="Arial Narrow" pitchFamily="34" charset="0"/>
              </a:rPr>
              <a:t>made promises as to the perpetuity of  the</a:t>
            </a:r>
            <a:endParaRPr lang="en-US" sz="3200" dirty="0">
              <a:effectLst>
                <a:outerShdw blurRad="38100" dist="38100" dir="2700000" algn="tl">
                  <a:srgbClr val="000000">
                    <a:alpha val="97000"/>
                  </a:srgbClr>
                </a:outerShdw>
              </a:effectLst>
              <a:latin typeface="Arial Narrow" pitchFamily="34" charset="0"/>
            </a:endParaRPr>
          </a:p>
        </p:txBody>
      </p:sp>
      <p:sp>
        <p:nvSpPr>
          <p:cNvPr id="9" name="Title"/>
          <p:cNvSpPr txBox="1"/>
          <p:nvPr/>
        </p:nvSpPr>
        <p:spPr>
          <a:xfrm>
            <a:off x="217716" y="1188720"/>
            <a:ext cx="5486400" cy="817455"/>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The Words Of Christ</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6" name="Header Group"/>
          <p:cNvGrpSpPr/>
          <p:nvPr/>
        </p:nvGrpSpPr>
        <p:grpSpPr>
          <a:xfrm>
            <a:off x="188913" y="203654"/>
            <a:ext cx="8955086" cy="2342309"/>
            <a:chOff x="188913" y="203654"/>
            <a:chExt cx="8955086" cy="2342309"/>
          </a:xfrm>
        </p:grpSpPr>
        <p:pic>
          <p:nvPicPr>
            <p:cNvPr id="17" name="Header Image" descr="GreekColumns-02.jpg"/>
            <p:cNvPicPr>
              <a:picLocks noChangeAspect="1"/>
            </p:cNvPicPr>
            <p:nvPr/>
          </p:nvPicPr>
          <p:blipFill>
            <a:blip r:embed="rId3"/>
            <a:stretch>
              <a:fillRect/>
            </a:stretch>
          </p:blipFill>
          <p:spPr>
            <a:xfrm>
              <a:off x="5782256" y="304801"/>
              <a:ext cx="3361743" cy="2241162"/>
            </a:xfrm>
            <a:prstGeom prst="rect">
              <a:avLst/>
            </a:prstGeom>
            <a:effectLst>
              <a:softEdge rad="317500"/>
            </a:effectLst>
          </p:spPr>
        </p:pic>
        <p:cxnSp>
          <p:nvCxnSpPr>
            <p:cNvPr id="18"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2" name="Image (Face of Evil)" descr="GreekColumns-02.jpg"/>
          <p:cNvPicPr>
            <a:picLocks noChangeAspect="1"/>
          </p:cNvPicPr>
          <p:nvPr/>
        </p:nvPicPr>
        <p:blipFill>
          <a:blip r:embed="rId2" cstate="print"/>
          <a:srcRect l="22207"/>
          <a:stretch>
            <a:fillRect/>
          </a:stretch>
        </p:blipFill>
        <p:spPr>
          <a:xfrm>
            <a:off x="-347200" y="4544449"/>
            <a:ext cx="3046857" cy="2611093"/>
          </a:xfrm>
          <a:prstGeom prst="rect">
            <a:avLst/>
          </a:prstGeom>
          <a:effectLst>
            <a:softEdge rad="635000"/>
          </a:effectLst>
        </p:spPr>
      </p:pic>
      <p:sp>
        <p:nvSpPr>
          <p:cNvPr id="13" name="Rectangle 12"/>
          <p:cNvSpPr/>
          <p:nvPr/>
        </p:nvSpPr>
        <p:spPr>
          <a:xfrm>
            <a:off x="2728685" y="4818742"/>
            <a:ext cx="6183085" cy="1200329"/>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The epistles of the New Testament record the workings of Satan in progress against the saints shortly after the Lords ascension into heaven.</a:t>
            </a:r>
            <a:endParaRPr lang="en-US" sz="2400" dirty="0">
              <a:effectLst>
                <a:outerShdw blurRad="38100" dist="38100" dir="2700000" algn="tl">
                  <a:srgbClr val="000000"/>
                </a:outerShdw>
              </a:effectLst>
              <a:latin typeface="Arial Narrow" pitchFamily="34" charset="0"/>
            </a:endParaRPr>
          </a:p>
        </p:txBody>
      </p:sp>
      <p:sp>
        <p:nvSpPr>
          <p:cNvPr id="15" name="Rectangle 14"/>
          <p:cNvSpPr/>
          <p:nvPr/>
        </p:nvSpPr>
        <p:spPr>
          <a:xfrm>
            <a:off x="537029" y="3383280"/>
            <a:ext cx="8229599" cy="1200329"/>
          </a:xfrm>
          <a:prstGeom prst="rect">
            <a:avLst/>
          </a:prstGeom>
        </p:spPr>
        <p:txBody>
          <a:bodyPr wrap="square">
            <a:spAutoFit/>
          </a:bodyPr>
          <a:lstStyle/>
          <a:p>
            <a:pPr>
              <a:spcAft>
                <a:spcPts val="1200"/>
              </a:spcAft>
            </a:pPr>
            <a:r>
              <a:rPr lang="en-US" sz="2400" dirty="0" smtClean="0">
                <a:effectLst>
                  <a:outerShdw blurRad="38100" dist="38100" dir="2700000" algn="tl">
                    <a:srgbClr val="000000"/>
                  </a:outerShdw>
                </a:effectLst>
                <a:latin typeface="Arial Narrow" pitchFamily="34" charset="0"/>
              </a:rPr>
              <a:t>“All good things must come to an end,” is a familiar quote. In spite of Jesus’, promise of perpetuity to His church, the devil, nevertheless, intended to make the church fall under this quote.</a:t>
            </a:r>
          </a:p>
        </p:txBody>
      </p:sp>
      <p:sp>
        <p:nvSpPr>
          <p:cNvPr id="16" name="Rectangle 15"/>
          <p:cNvSpPr/>
          <p:nvPr/>
        </p:nvSpPr>
        <p:spPr>
          <a:xfrm>
            <a:off x="457200" y="2743200"/>
            <a:ext cx="36576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Trouble From Within</a:t>
            </a:r>
          </a:p>
        </p:txBody>
      </p:sp>
      <p:sp>
        <p:nvSpPr>
          <p:cNvPr id="17"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chemeClr val="bg1"/>
                  </a:outerShdw>
                </a:effectLst>
                <a:latin typeface="Albert" pitchFamily="2" charset="0"/>
              </a:rPr>
              <a:t>A Little Leaven</a:t>
            </a:r>
            <a:endParaRPr lang="en-US" sz="3200" b="1" spc="150" dirty="0">
              <a:ln w="11430"/>
              <a:solidFill>
                <a:srgbClr val="FFC000"/>
              </a:solidFill>
              <a:effectLst>
                <a:outerShdw blurRad="127000" dist="127000" dir="2700000" algn="tl" rotWithShape="0">
                  <a:schemeClr val="bg1"/>
                </a:outerShdw>
              </a:effectLst>
              <a:latin typeface="Albert" pitchFamily="2" charset="0"/>
            </a:endParaRPr>
          </a:p>
        </p:txBody>
      </p:sp>
      <p:grpSp>
        <p:nvGrpSpPr>
          <p:cNvPr id="18"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2" name="Image (Face of Evil)" descr="GreekColumns-02.jpg"/>
          <p:cNvPicPr>
            <a:picLocks noChangeAspect="1"/>
          </p:cNvPicPr>
          <p:nvPr/>
        </p:nvPicPr>
        <p:blipFill>
          <a:blip r:embed="rId2" cstate="print"/>
          <a:srcRect l="22207"/>
          <a:stretch>
            <a:fillRect/>
          </a:stretch>
        </p:blipFill>
        <p:spPr>
          <a:xfrm>
            <a:off x="-347200" y="4544449"/>
            <a:ext cx="3046857" cy="2611093"/>
          </a:xfrm>
          <a:prstGeom prst="rect">
            <a:avLst/>
          </a:prstGeom>
          <a:effectLst>
            <a:softEdge rad="635000"/>
          </a:effectLst>
        </p:spPr>
      </p:pic>
      <p:sp>
        <p:nvSpPr>
          <p:cNvPr id="13" name="Rectangle 12"/>
          <p:cNvSpPr/>
          <p:nvPr/>
        </p:nvSpPr>
        <p:spPr>
          <a:xfrm>
            <a:off x="2728685" y="4818742"/>
            <a:ext cx="6183085" cy="1200329"/>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Brethren (either false or deluded) arose among the ranks of the saints causing divisions and confusion by their heresies.</a:t>
            </a:r>
          </a:p>
        </p:txBody>
      </p:sp>
      <p:sp>
        <p:nvSpPr>
          <p:cNvPr id="15" name="Rectangle 14"/>
          <p:cNvSpPr/>
          <p:nvPr/>
        </p:nvSpPr>
        <p:spPr>
          <a:xfrm>
            <a:off x="522514" y="3383280"/>
            <a:ext cx="8229599" cy="1200329"/>
          </a:xfrm>
          <a:prstGeom prst="rect">
            <a:avLst/>
          </a:prstGeom>
        </p:spPr>
        <p:txBody>
          <a:bodyPr wrap="square">
            <a:spAutoFit/>
          </a:bodyPr>
          <a:lstStyle/>
          <a:p>
            <a:pPr>
              <a:spcAft>
                <a:spcPts val="1200"/>
              </a:spcAft>
            </a:pPr>
            <a:r>
              <a:rPr lang="en-US" sz="2400" dirty="0" smtClean="0">
                <a:effectLst>
                  <a:outerShdw blurRad="38100" dist="38100" dir="2700000" algn="tl">
                    <a:srgbClr val="000000"/>
                  </a:outerShdw>
                </a:effectLst>
                <a:latin typeface="Arial Narrow" pitchFamily="34" charset="0"/>
              </a:rPr>
              <a:t>As previously shown, the saints suffered persecution and death at the hands of godless men.  However, another tactic of Satan plagued these New Testament communities -- to attack from within the assemblies. </a:t>
            </a:r>
          </a:p>
        </p:txBody>
      </p:sp>
      <p:sp>
        <p:nvSpPr>
          <p:cNvPr id="16" name="Rectangle 15"/>
          <p:cNvSpPr/>
          <p:nvPr/>
        </p:nvSpPr>
        <p:spPr>
          <a:xfrm>
            <a:off x="457200" y="2743200"/>
            <a:ext cx="36576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Trouble From Within</a:t>
            </a:r>
          </a:p>
        </p:txBody>
      </p:sp>
      <p:sp>
        <p:nvSpPr>
          <p:cNvPr id="17" name="While so many others..."/>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chemeClr val="bg1"/>
                  </a:outerShdw>
                </a:effectLst>
                <a:latin typeface="Albert" pitchFamily="2" charset="0"/>
              </a:rPr>
              <a:t>A Little Leaven</a:t>
            </a:r>
            <a:endParaRPr lang="en-US" sz="3200" b="1" spc="150" dirty="0">
              <a:ln w="11430"/>
              <a:solidFill>
                <a:srgbClr val="FFC000"/>
              </a:solidFill>
              <a:effectLst>
                <a:outerShdw blurRad="127000" dist="127000" dir="2700000" algn="tl" rotWithShape="0">
                  <a:schemeClr val="bg1"/>
                </a:outerShdw>
              </a:effectLst>
              <a:latin typeface="Albert" pitchFamily="2" charset="0"/>
            </a:endParaRPr>
          </a:p>
        </p:txBody>
      </p:sp>
      <p:grpSp>
        <p:nvGrpSpPr>
          <p:cNvPr id="18"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sp>
        <p:nvSpPr>
          <p:cNvPr id="13" name="Rectangle 12"/>
          <p:cNvSpPr/>
          <p:nvPr/>
        </p:nvSpPr>
        <p:spPr>
          <a:xfrm>
            <a:off x="2452913" y="4572000"/>
            <a:ext cx="6183085" cy="461665"/>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Peter also described these spiritual ‘blood-suckers’  --</a:t>
            </a:r>
          </a:p>
        </p:txBody>
      </p:sp>
      <p:pic>
        <p:nvPicPr>
          <p:cNvPr id="14" name="Image (Face of Evil)" descr="GreekColumns-02.jpg"/>
          <p:cNvPicPr>
            <a:picLocks noChangeAspect="1"/>
          </p:cNvPicPr>
          <p:nvPr/>
        </p:nvPicPr>
        <p:blipFill>
          <a:blip r:embed="rId2" cstate="print"/>
          <a:srcRect l="22207"/>
          <a:stretch>
            <a:fillRect/>
          </a:stretch>
        </p:blipFill>
        <p:spPr>
          <a:xfrm>
            <a:off x="-347200" y="4544449"/>
            <a:ext cx="3046857" cy="2611093"/>
          </a:xfrm>
          <a:prstGeom prst="rect">
            <a:avLst/>
          </a:prstGeom>
          <a:effectLst>
            <a:softEdge rad="635000"/>
          </a:effectLst>
        </p:spPr>
      </p:pic>
      <p:sp>
        <p:nvSpPr>
          <p:cNvPr id="15" name="Textbox"/>
          <p:cNvSpPr/>
          <p:nvPr/>
        </p:nvSpPr>
        <p:spPr>
          <a:xfrm>
            <a:off x="508000" y="3383280"/>
            <a:ext cx="8636000" cy="1200329"/>
          </a:xfrm>
          <a:prstGeom prst="rect">
            <a:avLst/>
          </a:prstGeom>
        </p:spPr>
        <p:txBody>
          <a:bodyPr wrap="square">
            <a:spAutoFit/>
          </a:bodyPr>
          <a:lstStyle/>
          <a:p>
            <a:pPr>
              <a:spcAft>
                <a:spcPts val="1200"/>
              </a:spcAft>
            </a:pPr>
            <a:r>
              <a:rPr lang="en-US" sz="2400" dirty="0" smtClean="0">
                <a:effectLst>
                  <a:outerShdw blurRad="38100" dist="38100" dir="2700000" algn="tl">
                    <a:srgbClr val="000000"/>
                  </a:outerShdw>
                </a:effectLst>
                <a:latin typeface="Arial Narrow" pitchFamily="34" charset="0"/>
              </a:rPr>
              <a:t>The Apostle Paul contended time after time with these self-righteous, self-glorifying men who as parasites attached themselves to the saints feeding upon their vibrant energies and draining them of their freedoms in Christ. </a:t>
            </a:r>
          </a:p>
        </p:txBody>
      </p:sp>
      <p:sp>
        <p:nvSpPr>
          <p:cNvPr id="16" name="Rectangle 15"/>
          <p:cNvSpPr/>
          <p:nvPr/>
        </p:nvSpPr>
        <p:spPr>
          <a:xfrm>
            <a:off x="457200" y="2743200"/>
            <a:ext cx="36576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Trouble From Within</a:t>
            </a:r>
          </a:p>
        </p:txBody>
      </p:sp>
      <p:sp>
        <p:nvSpPr>
          <p:cNvPr id="17" name="2 Peter 2:12, 13"/>
          <p:cNvSpPr/>
          <p:nvPr/>
        </p:nvSpPr>
        <p:spPr>
          <a:xfrm>
            <a:off x="2394858" y="5029200"/>
            <a:ext cx="6749142" cy="1754326"/>
          </a:xfrm>
          <a:prstGeom prst="rect">
            <a:avLst/>
          </a:prstGeom>
        </p:spPr>
        <p:txBody>
          <a:bodyPr wrap="square">
            <a:spAutoFit/>
          </a:bodyPr>
          <a:lstStyle/>
          <a:p>
            <a:r>
              <a:rPr lang="en-US" b="1" dirty="0" smtClean="0">
                <a:solidFill>
                  <a:srgbClr val="FFC000"/>
                </a:solidFill>
                <a:effectLst>
                  <a:outerShdw blurRad="38100" dist="38100" dir="2700000" algn="tl">
                    <a:srgbClr val="000000"/>
                  </a:outerShdw>
                </a:effectLst>
                <a:latin typeface="Arial Narrow" pitchFamily="34" charset="0"/>
              </a:rPr>
              <a:t>“But these, as natural brute beasts, made to be taken and destroyed, speak evil of the things that they understand not; and shall utterly perish in their own corruption;   13  And shall receive the reward of unrighteousness, </a:t>
            </a:r>
            <a:r>
              <a:rPr lang="en-US" b="1" i="1" dirty="0" smtClean="0">
                <a:solidFill>
                  <a:srgbClr val="FFC000"/>
                </a:solidFill>
                <a:effectLst>
                  <a:outerShdw blurRad="38100" dist="38100" dir="2700000" algn="tl">
                    <a:srgbClr val="000000"/>
                  </a:outerShdw>
                </a:effectLst>
                <a:latin typeface="Arial Narrow" pitchFamily="34" charset="0"/>
              </a:rPr>
              <a:t>as they that count it pleasure to riot in the day time. Spots they are and blemishes, sporting themselves with their own </a:t>
            </a:r>
            <a:r>
              <a:rPr lang="en-US" b="1" i="1" dirty="0" err="1" smtClean="0">
                <a:solidFill>
                  <a:srgbClr val="FFC000"/>
                </a:solidFill>
                <a:effectLst>
                  <a:outerShdw blurRad="38100" dist="38100" dir="2700000" algn="tl">
                    <a:srgbClr val="000000"/>
                  </a:outerShdw>
                </a:effectLst>
                <a:latin typeface="Arial Narrow" pitchFamily="34" charset="0"/>
              </a:rPr>
              <a:t>deceivings</a:t>
            </a:r>
            <a:r>
              <a:rPr lang="en-US" b="1" i="1" dirty="0" smtClean="0">
                <a:solidFill>
                  <a:srgbClr val="FFC000"/>
                </a:solidFill>
                <a:effectLst>
                  <a:outerShdw blurRad="38100" dist="38100" dir="2700000" algn="tl">
                    <a:srgbClr val="000000"/>
                  </a:outerShdw>
                </a:effectLst>
                <a:latin typeface="Arial Narrow" pitchFamily="34" charset="0"/>
              </a:rPr>
              <a:t> while they feast with you”</a:t>
            </a:r>
            <a:r>
              <a:rPr lang="en-US" b="1" i="1" dirty="0" smtClean="0">
                <a:effectLst>
                  <a:outerShdw blurRad="38100" dist="38100" dir="2700000" algn="tl">
                    <a:srgbClr val="000000"/>
                  </a:outerShdw>
                </a:effectLst>
                <a:latin typeface="Arial Narrow" pitchFamily="34" charset="0"/>
              </a:rPr>
              <a:t>  -- 2 Peter 2:12, 13</a:t>
            </a:r>
            <a:endParaRPr lang="en-US" b="1" dirty="0">
              <a:solidFill>
                <a:srgbClr val="FFC000"/>
              </a:solidFill>
              <a:effectLst>
                <a:outerShdw blurRad="38100" dist="38100" dir="2700000" algn="tl">
                  <a:srgbClr val="000000"/>
                </a:outerShdw>
              </a:effectLst>
              <a:latin typeface="Arial Narrow" pitchFamily="34" charset="0"/>
            </a:endParaRP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A Little Leaven</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8"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4" name="Image (Face of Evil)" descr="GreekColumns-02.jpg"/>
          <p:cNvPicPr>
            <a:picLocks noChangeAspect="1"/>
          </p:cNvPicPr>
          <p:nvPr/>
        </p:nvPicPr>
        <p:blipFill>
          <a:blip r:embed="rId2" cstate="print"/>
          <a:srcRect l="22207"/>
          <a:stretch>
            <a:fillRect/>
          </a:stretch>
        </p:blipFill>
        <p:spPr>
          <a:xfrm>
            <a:off x="-347200" y="4544449"/>
            <a:ext cx="3046857" cy="2611093"/>
          </a:xfrm>
          <a:prstGeom prst="rect">
            <a:avLst/>
          </a:prstGeom>
          <a:effectLst>
            <a:softEdge rad="635000"/>
          </a:effectLst>
        </p:spPr>
      </p:pic>
      <p:sp>
        <p:nvSpPr>
          <p:cNvPr id="15" name="Textbox"/>
          <p:cNvSpPr/>
          <p:nvPr/>
        </p:nvSpPr>
        <p:spPr>
          <a:xfrm>
            <a:off x="508000" y="3383280"/>
            <a:ext cx="8636000" cy="1200329"/>
          </a:xfrm>
          <a:prstGeom prst="rect">
            <a:avLst/>
          </a:prstGeom>
        </p:spPr>
        <p:txBody>
          <a:bodyPr wrap="square">
            <a:spAutoFit/>
          </a:bodyPr>
          <a:lstStyle/>
          <a:p>
            <a:r>
              <a:rPr lang="en-US" sz="2400" dirty="0" smtClean="0">
                <a:effectLst>
                  <a:outerShdw blurRad="38100" dist="38100" dir="2700000" algn="tl">
                    <a:srgbClr val="000000">
                      <a:alpha val="43137"/>
                    </a:srgbClr>
                  </a:outerShdw>
                </a:effectLst>
                <a:latin typeface="Arial Narrow" pitchFamily="34" charset="0"/>
              </a:rPr>
              <a:t>One day they will realize it is a terrible thing to fall into the hands of the living God!  God forewarned His churches of these very people through His inspired writers -- for Peter wrote…</a:t>
            </a:r>
          </a:p>
        </p:txBody>
      </p:sp>
      <p:sp>
        <p:nvSpPr>
          <p:cNvPr id="16" name="Rectangle 15"/>
          <p:cNvSpPr/>
          <p:nvPr/>
        </p:nvSpPr>
        <p:spPr>
          <a:xfrm>
            <a:off x="457200" y="2743200"/>
            <a:ext cx="36576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Trouble From Within</a:t>
            </a:r>
          </a:p>
        </p:txBody>
      </p:sp>
      <p:sp>
        <p:nvSpPr>
          <p:cNvPr id="17" name="2 Peter 2:1"/>
          <p:cNvSpPr/>
          <p:nvPr/>
        </p:nvSpPr>
        <p:spPr>
          <a:xfrm>
            <a:off x="2394858" y="5029200"/>
            <a:ext cx="6749142" cy="1200329"/>
          </a:xfrm>
          <a:prstGeom prst="rect">
            <a:avLst/>
          </a:prstGeom>
        </p:spPr>
        <p:txBody>
          <a:bodyPr wrap="square">
            <a:spAutoFit/>
          </a:bodyPr>
          <a:lstStyle/>
          <a:p>
            <a:r>
              <a:rPr lang="en-US" b="1" dirty="0" smtClean="0">
                <a:solidFill>
                  <a:srgbClr val="FFC000"/>
                </a:solidFill>
                <a:effectLst>
                  <a:outerShdw blurRad="38100" dist="38100" dir="2700000" algn="tl">
                    <a:srgbClr val="000000"/>
                  </a:outerShdw>
                </a:effectLst>
                <a:latin typeface="Arial Narrow" pitchFamily="34" charset="0"/>
              </a:rPr>
              <a:t>“But there were false prophets also among the people, even as there shall be false teachers among you, who </a:t>
            </a:r>
            <a:r>
              <a:rPr lang="en-US" b="1" dirty="0" err="1" smtClean="0">
                <a:solidFill>
                  <a:srgbClr val="FFC000"/>
                </a:solidFill>
                <a:effectLst>
                  <a:outerShdw blurRad="38100" dist="38100" dir="2700000" algn="tl">
                    <a:srgbClr val="000000"/>
                  </a:outerShdw>
                </a:effectLst>
                <a:latin typeface="Arial Narrow" pitchFamily="34" charset="0"/>
              </a:rPr>
              <a:t>privily</a:t>
            </a:r>
            <a:r>
              <a:rPr lang="en-US" b="1" dirty="0" smtClean="0">
                <a:solidFill>
                  <a:srgbClr val="FFC000"/>
                </a:solidFill>
                <a:effectLst>
                  <a:outerShdw blurRad="38100" dist="38100" dir="2700000" algn="tl">
                    <a:srgbClr val="000000"/>
                  </a:outerShdw>
                </a:effectLst>
                <a:latin typeface="Arial Narrow" pitchFamily="34" charset="0"/>
              </a:rPr>
              <a:t> shall bring in damnable heresies, even denying the Lord that bought them, and bring upon themselves swift destruction.</a:t>
            </a:r>
            <a:r>
              <a:rPr lang="en-US" b="1" i="1" dirty="0" smtClean="0">
                <a:solidFill>
                  <a:srgbClr val="FFC000"/>
                </a:solidFill>
                <a:effectLst>
                  <a:outerShdw blurRad="38100" dist="38100" dir="2700000" algn="tl">
                    <a:srgbClr val="000000"/>
                  </a:outerShdw>
                </a:effectLst>
                <a:latin typeface="Arial Narrow" pitchFamily="34" charset="0"/>
              </a:rPr>
              <a:t>”</a:t>
            </a:r>
            <a:r>
              <a:rPr lang="en-US" b="1" i="1" dirty="0" smtClean="0">
                <a:effectLst>
                  <a:outerShdw blurRad="38100" dist="38100" dir="2700000" algn="tl">
                    <a:srgbClr val="000000"/>
                  </a:outerShdw>
                </a:effectLst>
                <a:latin typeface="Arial Narrow" pitchFamily="34" charset="0"/>
              </a:rPr>
              <a:t>   -- 2 Peter 2:1</a:t>
            </a:r>
            <a:endParaRPr lang="en-US" b="1" dirty="0">
              <a:solidFill>
                <a:srgbClr val="FFC000"/>
              </a:solidFill>
              <a:effectLst>
                <a:outerShdw blurRad="38100" dist="38100" dir="2700000" algn="tl">
                  <a:srgbClr val="000000"/>
                </a:outerShdw>
              </a:effectLst>
              <a:latin typeface="Arial Narrow" pitchFamily="34" charset="0"/>
            </a:endParaRP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A Little Leaven</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4" name="Image (Face of Evil)" descr="GreekColumns-02.jpg"/>
          <p:cNvPicPr>
            <a:picLocks noChangeAspect="1"/>
          </p:cNvPicPr>
          <p:nvPr/>
        </p:nvPicPr>
        <p:blipFill>
          <a:blip r:embed="rId2" cstate="print"/>
          <a:srcRect l="22207"/>
          <a:stretch>
            <a:fillRect/>
          </a:stretch>
        </p:blipFill>
        <p:spPr>
          <a:xfrm>
            <a:off x="-347200" y="4544449"/>
            <a:ext cx="3046857" cy="2611093"/>
          </a:xfrm>
          <a:prstGeom prst="rect">
            <a:avLst/>
          </a:prstGeom>
          <a:effectLst>
            <a:softEdge rad="635000"/>
          </a:effectLst>
        </p:spPr>
      </p:pic>
      <p:sp>
        <p:nvSpPr>
          <p:cNvPr id="15" name="Textbox"/>
          <p:cNvSpPr/>
          <p:nvPr/>
        </p:nvSpPr>
        <p:spPr>
          <a:xfrm>
            <a:off x="508000" y="3383280"/>
            <a:ext cx="8636000" cy="2092881"/>
          </a:xfrm>
          <a:prstGeom prst="rect">
            <a:avLst/>
          </a:prstGeom>
        </p:spPr>
        <p:txBody>
          <a:bodyPr wrap="square">
            <a:spAutoFit/>
          </a:bodyPr>
          <a:lstStyle/>
          <a:p>
            <a:pPr>
              <a:spcAft>
                <a:spcPts val="1200"/>
              </a:spcAft>
            </a:pPr>
            <a:r>
              <a:rPr lang="en-US" sz="2400" dirty="0" smtClean="0">
                <a:effectLst>
                  <a:outerShdw blurRad="38100" dist="38100" dir="2700000" algn="tl">
                    <a:srgbClr val="000000"/>
                  </a:outerShdw>
                </a:effectLst>
                <a:latin typeface="Arial Narrow" pitchFamily="34" charset="0"/>
              </a:rPr>
              <a:t>Some brethren (so called) troubled the churches of Galatia with their false doctrines regarding the Law and grace.</a:t>
            </a:r>
          </a:p>
          <a:p>
            <a:pPr marL="1828800"/>
            <a:r>
              <a:rPr lang="en-US" sz="2400" dirty="0" smtClean="0">
                <a:effectLst>
                  <a:outerShdw blurRad="38100" dist="38100" dir="2700000" algn="tl">
                    <a:srgbClr val="000000"/>
                  </a:outerShdw>
                </a:effectLst>
                <a:latin typeface="Arial Narrow" pitchFamily="34" charset="0"/>
              </a:rPr>
              <a:t>People such as these also caused confusion in the Jerusalem church for the Apostles and other brethren held a special meeting to discuss the issues which had risen.</a:t>
            </a:r>
          </a:p>
        </p:txBody>
      </p:sp>
      <p:sp>
        <p:nvSpPr>
          <p:cNvPr id="16" name="Rectangle 15"/>
          <p:cNvSpPr/>
          <p:nvPr/>
        </p:nvSpPr>
        <p:spPr>
          <a:xfrm>
            <a:off x="457200" y="2743200"/>
            <a:ext cx="36576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Trouble From Within</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A Little Leaven</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
        <p:nvSpPr>
          <p:cNvPr id="12" name="Galatians 1:6, 7"/>
          <p:cNvSpPr/>
          <p:nvPr/>
        </p:nvSpPr>
        <p:spPr>
          <a:xfrm>
            <a:off x="2394858" y="5657671"/>
            <a:ext cx="6749142" cy="1200329"/>
          </a:xfrm>
          <a:prstGeom prst="rect">
            <a:avLst/>
          </a:prstGeom>
        </p:spPr>
        <p:txBody>
          <a:bodyPr wrap="square">
            <a:spAutoFit/>
          </a:bodyPr>
          <a:lstStyle/>
          <a:p>
            <a:r>
              <a:rPr lang="en-US" b="1" dirty="0" smtClean="0">
                <a:solidFill>
                  <a:srgbClr val="FFC000"/>
                </a:solidFill>
                <a:effectLst>
                  <a:outerShdw blurRad="38100" dist="38100" dir="2700000" algn="tl">
                    <a:srgbClr val="000000"/>
                  </a:outerShdw>
                </a:effectLst>
                <a:latin typeface="Arial Narrow" pitchFamily="34" charset="0"/>
              </a:rPr>
              <a:t>“I marvel that ye are so soon removed from him that called you into the grace of Christ unto another gospel:   </a:t>
            </a:r>
            <a:r>
              <a:rPr lang="en-US" b="1" dirty="0" smtClean="0">
                <a:effectLst>
                  <a:outerShdw blurRad="38100" dist="38100" dir="2700000" algn="tl">
                    <a:srgbClr val="000000"/>
                  </a:outerShdw>
                </a:effectLst>
                <a:latin typeface="Arial Narrow" pitchFamily="34" charset="0"/>
              </a:rPr>
              <a:t>7</a:t>
            </a:r>
            <a:r>
              <a:rPr lang="en-US" b="1" dirty="0" smtClean="0">
                <a:solidFill>
                  <a:srgbClr val="FFC000"/>
                </a:solidFill>
                <a:effectLst>
                  <a:outerShdw blurRad="38100" dist="38100" dir="2700000" algn="tl">
                    <a:srgbClr val="000000"/>
                  </a:outerShdw>
                </a:effectLst>
                <a:latin typeface="Arial Narrow" pitchFamily="34" charset="0"/>
              </a:rPr>
              <a:t>  Which is not another; but there be some that trouble you, and would pervert the gospel of Christ.”   </a:t>
            </a:r>
            <a:r>
              <a:rPr lang="en-US" b="1" i="1" dirty="0" smtClean="0">
                <a:effectLst>
                  <a:outerShdw blurRad="38100" dist="38100" dir="2700000" algn="tl">
                    <a:srgbClr val="000000"/>
                  </a:outerShdw>
                </a:effectLst>
                <a:latin typeface="Arial Narrow" pitchFamily="34" charset="0"/>
              </a:rPr>
              <a:t>-- Galatians 1:6, 7</a:t>
            </a:r>
            <a:endParaRPr lang="en-US" b="1" dirty="0">
              <a:solidFill>
                <a:srgbClr val="FFC000"/>
              </a:solidFill>
              <a:effectLst>
                <a:outerShdw blurRad="38100" dist="38100" dir="2700000" algn="tl">
                  <a:srgbClr val="000000"/>
                </a:outerShdw>
              </a:effectLst>
              <a:latin typeface="Arial Narrow" pitchFamily="34" charset="0"/>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4" name="Image (Face of Evil)" descr="GreekColumns-02.jpg"/>
          <p:cNvPicPr>
            <a:picLocks noChangeAspect="1"/>
          </p:cNvPicPr>
          <p:nvPr/>
        </p:nvPicPr>
        <p:blipFill>
          <a:blip r:embed="rId2" cstate="print"/>
          <a:srcRect l="22207"/>
          <a:stretch>
            <a:fillRect/>
          </a:stretch>
        </p:blipFill>
        <p:spPr>
          <a:xfrm>
            <a:off x="-347200" y="4544449"/>
            <a:ext cx="3046857" cy="2611093"/>
          </a:xfrm>
          <a:prstGeom prst="rect">
            <a:avLst/>
          </a:prstGeom>
          <a:effectLst>
            <a:softEdge rad="635000"/>
          </a:effectLst>
        </p:spPr>
      </p:pic>
      <p:sp>
        <p:nvSpPr>
          <p:cNvPr id="15" name="Textbox"/>
          <p:cNvSpPr/>
          <p:nvPr/>
        </p:nvSpPr>
        <p:spPr>
          <a:xfrm>
            <a:off x="508000" y="3383280"/>
            <a:ext cx="8636000" cy="2092881"/>
          </a:xfrm>
          <a:prstGeom prst="rect">
            <a:avLst/>
          </a:prstGeom>
        </p:spPr>
        <p:txBody>
          <a:bodyPr wrap="square">
            <a:spAutoFit/>
          </a:bodyPr>
          <a:lstStyle/>
          <a:p>
            <a:pPr>
              <a:spcAft>
                <a:spcPts val="1200"/>
              </a:spcAft>
            </a:pPr>
            <a:r>
              <a:rPr lang="en-US" sz="2400" dirty="0" smtClean="0">
                <a:effectLst>
                  <a:outerShdw blurRad="38100" dist="38100" dir="2700000" algn="tl">
                    <a:srgbClr val="000000"/>
                  </a:outerShdw>
                </a:effectLst>
                <a:latin typeface="Arial Narrow" pitchFamily="34" charset="0"/>
              </a:rPr>
              <a:t>Paul named certain brethren who turned aside from the pure teachings of Jesus to self-serving ear tickling heresies, among whom are Alexander the coppersmith, </a:t>
            </a:r>
            <a:r>
              <a:rPr lang="en-US" sz="2400" dirty="0" err="1" smtClean="0">
                <a:effectLst>
                  <a:outerShdw blurRad="38100" dist="38100" dir="2700000" algn="tl">
                    <a:srgbClr val="000000"/>
                  </a:outerShdw>
                </a:effectLst>
                <a:latin typeface="Arial Narrow" pitchFamily="34" charset="0"/>
              </a:rPr>
              <a:t>Hymeneus</a:t>
            </a:r>
            <a:r>
              <a:rPr lang="en-US" sz="2400" dirty="0" smtClean="0">
                <a:effectLst>
                  <a:outerShdw blurRad="38100" dist="38100" dir="2700000" algn="tl">
                    <a:srgbClr val="000000"/>
                  </a:outerShdw>
                </a:effectLst>
                <a:latin typeface="Arial Narrow" pitchFamily="34" charset="0"/>
              </a:rPr>
              <a:t>, </a:t>
            </a:r>
            <a:r>
              <a:rPr lang="en-US" sz="2400" dirty="0" err="1" smtClean="0">
                <a:effectLst>
                  <a:outerShdw blurRad="38100" dist="38100" dir="2700000" algn="tl">
                    <a:srgbClr val="000000"/>
                  </a:outerShdw>
                </a:effectLst>
                <a:latin typeface="Arial Narrow" pitchFamily="34" charset="0"/>
              </a:rPr>
              <a:t>Philetus</a:t>
            </a:r>
            <a:r>
              <a:rPr lang="en-US" sz="2400" dirty="0" smtClean="0">
                <a:effectLst>
                  <a:outerShdw blurRad="38100" dist="38100" dir="2700000" algn="tl">
                    <a:srgbClr val="000000"/>
                  </a:outerShdw>
                </a:effectLst>
                <a:latin typeface="Arial Narrow" pitchFamily="34" charset="0"/>
              </a:rPr>
              <a:t> and Demas.</a:t>
            </a:r>
          </a:p>
          <a:p>
            <a:pPr marL="1828800"/>
            <a:r>
              <a:rPr lang="en-US" sz="2400" dirty="0" smtClean="0">
                <a:effectLst>
                  <a:outerShdw blurRad="38100" dist="38100" dir="2700000" algn="tl">
                    <a:srgbClr val="000000"/>
                  </a:outerShdw>
                </a:effectLst>
                <a:latin typeface="Arial Narrow" pitchFamily="34" charset="0"/>
              </a:rPr>
              <a:t>John wrote there were many antichrists in the world even in his day.</a:t>
            </a:r>
          </a:p>
        </p:txBody>
      </p:sp>
      <p:sp>
        <p:nvSpPr>
          <p:cNvPr id="16" name="Rectangle 15"/>
          <p:cNvSpPr/>
          <p:nvPr/>
        </p:nvSpPr>
        <p:spPr>
          <a:xfrm>
            <a:off x="457200" y="2743200"/>
            <a:ext cx="36576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Trouble From Within</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A Little Leaven</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4" name="Image (Face of Evil)" descr="GreekColumns-02.jpg"/>
          <p:cNvPicPr>
            <a:picLocks noChangeAspect="1"/>
          </p:cNvPicPr>
          <p:nvPr/>
        </p:nvPicPr>
        <p:blipFill>
          <a:blip r:embed="rId2" cstate="print"/>
          <a:srcRect l="22207"/>
          <a:stretch>
            <a:fillRect/>
          </a:stretch>
        </p:blipFill>
        <p:spPr>
          <a:xfrm>
            <a:off x="-347200" y="4544449"/>
            <a:ext cx="3046857" cy="2611093"/>
          </a:xfrm>
          <a:prstGeom prst="rect">
            <a:avLst/>
          </a:prstGeom>
          <a:effectLst>
            <a:softEdge rad="635000"/>
          </a:effectLst>
        </p:spPr>
      </p:pic>
      <p:sp>
        <p:nvSpPr>
          <p:cNvPr id="15" name="Textbox"/>
          <p:cNvSpPr/>
          <p:nvPr/>
        </p:nvSpPr>
        <p:spPr>
          <a:xfrm>
            <a:off x="508000" y="3383280"/>
            <a:ext cx="8636000" cy="3046988"/>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All this reveals problems occurring early in the life of Christ's institution. Satan tried hard to destroy this establishment, attacking it from within and without. But he is up against a problem - that of Christ's promise to His church.</a:t>
            </a:r>
          </a:p>
          <a:p>
            <a:pPr marL="1828800"/>
            <a:r>
              <a:rPr lang="en-US" sz="2400" dirty="0" smtClean="0">
                <a:effectLst>
                  <a:outerShdw blurRad="38100" dist="38100" dir="2700000" algn="tl">
                    <a:srgbClr val="000000"/>
                  </a:outerShdw>
                </a:effectLst>
                <a:latin typeface="Arial Narrow" pitchFamily="34" charset="0"/>
              </a:rPr>
              <a:t>Now for a look at those courageous saints who braved the storms of bitter persecution, while clutching the scriptures and embracing the promises through faith in every century since the time of Christ.</a:t>
            </a:r>
          </a:p>
        </p:txBody>
      </p:sp>
      <p:sp>
        <p:nvSpPr>
          <p:cNvPr id="16" name="Rectangle 15"/>
          <p:cNvSpPr/>
          <p:nvPr/>
        </p:nvSpPr>
        <p:spPr>
          <a:xfrm>
            <a:off x="457200" y="2743200"/>
            <a:ext cx="36576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Trouble From Within</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A Little Leaven</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4" name="Image (Face of Evil)" descr="GreekColumns-02.jpg"/>
          <p:cNvPicPr>
            <a:picLocks noChangeAspect="1"/>
          </p:cNvPicPr>
          <p:nvPr/>
        </p:nvPicPr>
        <p:blipFill>
          <a:blip r:embed="rId2" cstate="print"/>
          <a:stretch>
            <a:fillRect/>
          </a:stretch>
        </p:blipFill>
        <p:spPr>
          <a:xfrm>
            <a:off x="272955" y="4515139"/>
            <a:ext cx="3046857" cy="2138145"/>
          </a:xfrm>
          <a:prstGeom prst="rect">
            <a:avLst/>
          </a:prstGeom>
          <a:ln>
            <a:noFill/>
          </a:ln>
          <a:effectLst>
            <a:outerShdw blurRad="127000" dist="317500" dir="2700000" algn="ctr" rotWithShape="0">
              <a:srgbClr val="000000">
                <a:alpha val="50000"/>
              </a:srgbClr>
            </a:outerShdw>
            <a:softEdge rad="112500"/>
          </a:effectLst>
        </p:spPr>
      </p:pic>
      <p:sp>
        <p:nvSpPr>
          <p:cNvPr id="15" name="Textbox"/>
          <p:cNvSpPr/>
          <p:nvPr/>
        </p:nvSpPr>
        <p:spPr>
          <a:xfrm>
            <a:off x="508000" y="3383280"/>
            <a:ext cx="8636000" cy="1938992"/>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Appearing around 150 A.D., the Montanists proved they were of the Baptist faith by their doctrine and practice. Regarding their motive for baptism Armitage said, </a:t>
            </a:r>
          </a:p>
          <a:p>
            <a:pPr marL="2921000"/>
            <a:r>
              <a:rPr lang="en-US" sz="2400" dirty="0" smtClean="0">
                <a:effectLst>
                  <a:outerShdw blurRad="38100" dist="38100" dir="2700000" algn="tl">
                    <a:srgbClr val="000000"/>
                  </a:outerShdw>
                </a:effectLst>
                <a:latin typeface="Arial Narrow" pitchFamily="34" charset="0"/>
              </a:rPr>
              <a:t>“Tertullian and the Montanists denied that baptism was the channel of grace.”</a:t>
            </a:r>
          </a:p>
        </p:txBody>
      </p:sp>
      <p:sp>
        <p:nvSpPr>
          <p:cNvPr id="16" name="Rectangle 15"/>
          <p:cNvSpPr/>
          <p:nvPr/>
        </p:nvSpPr>
        <p:spPr>
          <a:xfrm>
            <a:off x="457200" y="2743200"/>
            <a:ext cx="22860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Montanists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sp>
        <p:nvSpPr>
          <p:cNvPr id="15" name="Textbox"/>
          <p:cNvSpPr/>
          <p:nvPr/>
        </p:nvSpPr>
        <p:spPr>
          <a:xfrm>
            <a:off x="508000" y="3383280"/>
            <a:ext cx="8636000" cy="1200329"/>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Zealous against worldliness, hierarchism, and false spiritualism, the Montanists contended for moral earnestness during which time Gnosticism was an arch enemy to "the faith."</a:t>
            </a:r>
            <a:endParaRPr lang="en-US" sz="2400" dirty="0">
              <a:effectLst>
                <a:outerShdw blurRad="38100" dist="38100" dir="2700000" algn="tl">
                  <a:srgbClr val="000000"/>
                </a:outerShdw>
              </a:effectLst>
              <a:latin typeface="Arial Narrow" pitchFamily="34" charset="0"/>
            </a:endParaRPr>
          </a:p>
        </p:txBody>
      </p:sp>
      <p:sp>
        <p:nvSpPr>
          <p:cNvPr id="16" name="Rectangle 15"/>
          <p:cNvSpPr/>
          <p:nvPr/>
        </p:nvSpPr>
        <p:spPr>
          <a:xfrm>
            <a:off x="457200" y="2743200"/>
            <a:ext cx="22860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Montanists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2"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pic>
        <p:nvPicPr>
          <p:cNvPr id="10" name="Image (Face of Evil)" descr="GreekColumns-02.jpg"/>
          <p:cNvPicPr>
            <a:picLocks noChangeAspect="1"/>
          </p:cNvPicPr>
          <p:nvPr/>
        </p:nvPicPr>
        <p:blipFill>
          <a:blip r:embed="rId3" cstate="print"/>
          <a:stretch>
            <a:fillRect/>
          </a:stretch>
        </p:blipFill>
        <p:spPr>
          <a:xfrm>
            <a:off x="272955" y="4515139"/>
            <a:ext cx="3046857" cy="2138145"/>
          </a:xfrm>
          <a:prstGeom prst="rect">
            <a:avLst/>
          </a:prstGeom>
          <a:ln>
            <a:noFill/>
          </a:ln>
          <a:effectLst>
            <a:outerShdw blurRad="127000" dist="317500" dir="2700000" algn="ctr" rotWithShape="0">
              <a:srgbClr val="000000">
                <a:alpha val="50000"/>
              </a:srgbClr>
            </a:outerShdw>
            <a:softEdge rad="112500"/>
          </a:effectLst>
        </p:spPr>
      </p:pic>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sp>
        <p:nvSpPr>
          <p:cNvPr id="15" name="Textbox"/>
          <p:cNvSpPr/>
          <p:nvPr/>
        </p:nvSpPr>
        <p:spPr>
          <a:xfrm>
            <a:off x="508000" y="3383280"/>
            <a:ext cx="8636000" cy="3416320"/>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They are recorded as having said to have had visions and prophecies, but </a:t>
            </a:r>
            <a:r>
              <a:rPr lang="en-US" sz="2400" dirty="0" err="1" smtClean="0">
                <a:effectLst>
                  <a:outerShdw blurRad="38100" dist="38100" dir="2700000" algn="tl">
                    <a:srgbClr val="000000"/>
                  </a:outerShdw>
                </a:effectLst>
                <a:latin typeface="Arial Narrow" pitchFamily="34" charset="0"/>
              </a:rPr>
              <a:t>Neander</a:t>
            </a:r>
            <a:r>
              <a:rPr lang="en-US" sz="2400" dirty="0" smtClean="0">
                <a:effectLst>
                  <a:outerShdw blurRad="38100" dist="38100" dir="2700000" algn="tl">
                    <a:srgbClr val="000000"/>
                  </a:outerShdw>
                </a:effectLst>
                <a:latin typeface="Arial Narrow" pitchFamily="34" charset="0"/>
              </a:rPr>
              <a:t> says their visions corresponded to what they had just read out of God's Word.</a:t>
            </a:r>
          </a:p>
          <a:p>
            <a:pPr marL="3206750"/>
            <a:r>
              <a:rPr lang="en-US" sz="2400" dirty="0" smtClean="0">
                <a:effectLst>
                  <a:outerShdw blurRad="38100" dist="38100" dir="2700000" algn="tl">
                    <a:srgbClr val="000000"/>
                  </a:outerShdw>
                </a:effectLst>
                <a:latin typeface="Arial Narrow" pitchFamily="34" charset="0"/>
              </a:rPr>
              <a:t>Thus, their “visions” coincided with the songs sang in the Psalms or the prayers of the saints.</a:t>
            </a:r>
          </a:p>
          <a:p>
            <a:pPr marL="3206750"/>
            <a:r>
              <a:rPr lang="en-US" sz="2400" dirty="0" smtClean="0">
                <a:effectLst>
                  <a:outerShdw blurRad="38100" dist="38100" dir="2700000" algn="tl">
                    <a:srgbClr val="000000"/>
                  </a:outerShdw>
                </a:effectLst>
                <a:latin typeface="Arial Narrow" pitchFamily="34" charset="0"/>
              </a:rPr>
              <a:t>Their </a:t>
            </a:r>
            <a:r>
              <a:rPr lang="en-US" sz="2400" dirty="0" err="1" smtClean="0">
                <a:effectLst>
                  <a:outerShdw blurRad="38100" dist="38100" dir="2700000" algn="tl">
                    <a:srgbClr val="000000"/>
                  </a:outerShdw>
                </a:effectLst>
                <a:latin typeface="Arial Narrow" pitchFamily="34" charset="0"/>
              </a:rPr>
              <a:t>prophesyings</a:t>
            </a:r>
            <a:r>
              <a:rPr lang="en-US" sz="2400" dirty="0" smtClean="0">
                <a:effectLst>
                  <a:outerShdw blurRad="38100" dist="38100" dir="2700000" algn="tl">
                    <a:srgbClr val="000000"/>
                  </a:outerShdw>
                </a:effectLst>
                <a:latin typeface="Arial Narrow" pitchFamily="34" charset="0"/>
              </a:rPr>
              <a:t> constituted an extremity to be sure, however </a:t>
            </a:r>
            <a:r>
              <a:rPr lang="en-US" sz="2400" dirty="0" err="1" smtClean="0">
                <a:effectLst>
                  <a:outerShdw blurRad="38100" dist="38100" dir="2700000" algn="tl">
                    <a:srgbClr val="000000"/>
                  </a:outerShdw>
                </a:effectLst>
                <a:latin typeface="Arial Narrow" pitchFamily="34" charset="0"/>
              </a:rPr>
              <a:t>Grieler</a:t>
            </a:r>
            <a:r>
              <a:rPr lang="en-US" sz="2400" dirty="0" smtClean="0">
                <a:effectLst>
                  <a:outerShdw blurRad="38100" dist="38100" dir="2700000" algn="tl">
                    <a:srgbClr val="000000"/>
                  </a:outerShdw>
                </a:effectLst>
                <a:latin typeface="Arial Narrow" pitchFamily="34" charset="0"/>
              </a:rPr>
              <a:t> says the series of prophesying did not go uninterrupted, thus was not continually or permanently practiced.</a:t>
            </a:r>
            <a:endParaRPr lang="en-US" sz="2400" dirty="0">
              <a:effectLst>
                <a:outerShdw blurRad="38100" dist="38100" dir="2700000" algn="tl">
                  <a:srgbClr val="000000"/>
                </a:outerShdw>
              </a:effectLst>
              <a:latin typeface="Arial Narrow" pitchFamily="34" charset="0"/>
            </a:endParaRPr>
          </a:p>
        </p:txBody>
      </p:sp>
      <p:sp>
        <p:nvSpPr>
          <p:cNvPr id="16" name="Rectangle 15"/>
          <p:cNvSpPr/>
          <p:nvPr/>
        </p:nvSpPr>
        <p:spPr>
          <a:xfrm>
            <a:off x="457200" y="2743200"/>
            <a:ext cx="22860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Montanists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2"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pic>
        <p:nvPicPr>
          <p:cNvPr id="10" name="Image (Face of Evil)" descr="GreekColumns-02.jpg"/>
          <p:cNvPicPr>
            <a:picLocks noChangeAspect="1"/>
          </p:cNvPicPr>
          <p:nvPr/>
        </p:nvPicPr>
        <p:blipFill>
          <a:blip r:embed="rId3" cstate="print"/>
          <a:stretch>
            <a:fillRect/>
          </a:stretch>
        </p:blipFill>
        <p:spPr>
          <a:xfrm>
            <a:off x="272955" y="4515139"/>
            <a:ext cx="3046857" cy="2138145"/>
          </a:xfrm>
          <a:prstGeom prst="rect">
            <a:avLst/>
          </a:prstGeom>
          <a:ln>
            <a:noFill/>
          </a:ln>
          <a:effectLst>
            <a:outerShdw blurRad="127000" dist="317500" dir="2700000" algn="ctr" rotWithShape="0">
              <a:srgbClr val="000000">
                <a:alpha val="50000"/>
              </a:srgbClr>
            </a:outerShdw>
            <a:softEdge rad="112500"/>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sp>
        <p:nvSpPr>
          <p:cNvPr id="8" name="Matthew 28:18-20"/>
          <p:cNvSpPr txBox="1"/>
          <p:nvPr/>
        </p:nvSpPr>
        <p:spPr>
          <a:xfrm>
            <a:off x="2931886" y="4470401"/>
            <a:ext cx="5907315" cy="1015663"/>
          </a:xfrm>
          <a:prstGeom prst="rect">
            <a:avLst/>
          </a:prstGeom>
          <a:noFill/>
        </p:spPr>
        <p:txBody>
          <a:bodyPr wrap="square">
            <a:spAutoFit/>
          </a:bodyPr>
          <a:lstStyle/>
          <a:p>
            <a:pPr>
              <a:defRPr/>
            </a:pPr>
            <a:r>
              <a:rPr lang="en-US" sz="2000" b="1" dirty="0" smtClean="0">
                <a:solidFill>
                  <a:srgbClr val="FFC000"/>
                </a:solidFill>
                <a:effectLst>
                  <a:outerShdw blurRad="38100" dist="50800" dir="2700000" algn="tl">
                    <a:srgbClr val="000000"/>
                  </a:outerShdw>
                </a:effectLst>
                <a:latin typeface="Arial Narrow" pitchFamily="34" charset="0"/>
              </a:rPr>
              <a:t>“</a:t>
            </a:r>
            <a:r>
              <a:rPr lang="en-US" sz="2000" b="1" dirty="0">
                <a:solidFill>
                  <a:srgbClr val="FFC000"/>
                </a:solidFill>
                <a:effectLst>
                  <a:outerShdw blurRad="38100" dist="50800" dir="2700000" algn="tl">
                    <a:srgbClr val="000000"/>
                  </a:outerShdw>
                </a:effectLst>
                <a:latin typeface="Arial Narrow" pitchFamily="34" charset="0"/>
              </a:rPr>
              <a:t>Go ye therefore into all the world and make disciples... and lo I am with you always even unto the end of the world (age).</a:t>
            </a:r>
            <a:r>
              <a:rPr lang="en-US" sz="2000" b="1" dirty="0" smtClean="0">
                <a:solidFill>
                  <a:srgbClr val="FFC000"/>
                </a:solidFill>
                <a:effectLst>
                  <a:outerShdw blurRad="38100" dist="50800" dir="2700000" algn="tl">
                    <a:srgbClr val="000000"/>
                  </a:outerShdw>
                </a:effectLst>
                <a:latin typeface="Arial Narrow" pitchFamily="34" charset="0"/>
              </a:rPr>
              <a:t>”  </a:t>
            </a:r>
            <a:r>
              <a:rPr lang="en-US" sz="2000" b="1" dirty="0" smtClean="0">
                <a:effectLst>
                  <a:outerShdw blurRad="38100" dist="50800" dir="2700000" algn="tl">
                    <a:srgbClr val="000000"/>
                  </a:outerShdw>
                </a:effectLst>
                <a:latin typeface="Arial Narrow" pitchFamily="34" charset="0"/>
              </a:rPr>
              <a:t>-- Matthew 28:18-20</a:t>
            </a:r>
            <a:endParaRPr lang="en-US" sz="2000" b="1" dirty="0">
              <a:solidFill>
                <a:schemeClr val="bg1"/>
              </a:solidFill>
              <a:effectLst>
                <a:outerShdw blurRad="38100" dist="50800" dir="2700000" algn="tl">
                  <a:srgbClr val="000000"/>
                </a:outerShdw>
              </a:effectLst>
              <a:latin typeface="Arial Narrow" pitchFamily="34" charset="0"/>
            </a:endParaRPr>
          </a:p>
        </p:txBody>
      </p:sp>
      <p:pic>
        <p:nvPicPr>
          <p:cNvPr id="13" name="Image (Christ)" descr="GreekColumns-02.jpg"/>
          <p:cNvPicPr>
            <a:picLocks noChangeAspect="1"/>
          </p:cNvPicPr>
          <p:nvPr/>
        </p:nvPicPr>
        <p:blipFill>
          <a:blip r:embed="rId2" cstate="print"/>
          <a:stretch>
            <a:fillRect/>
          </a:stretch>
        </p:blipFill>
        <p:spPr>
          <a:xfrm>
            <a:off x="453328" y="4440473"/>
            <a:ext cx="1907664" cy="2019282"/>
          </a:xfrm>
          <a:prstGeom prst="roundRect">
            <a:avLst>
              <a:gd name="adj" fmla="val 16667"/>
            </a:avLst>
          </a:prstGeom>
          <a:solidFill>
            <a:schemeClr val="tx1">
              <a:lumMod val="85000"/>
            </a:schemeClr>
          </a:solidFill>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0" name="TextBox"/>
          <p:cNvSpPr txBox="1"/>
          <p:nvPr/>
        </p:nvSpPr>
        <p:spPr>
          <a:xfrm>
            <a:off x="362858" y="3150054"/>
            <a:ext cx="6444343" cy="584775"/>
          </a:xfrm>
          <a:prstGeom prst="rect">
            <a:avLst/>
          </a:prstGeom>
          <a:noFill/>
        </p:spPr>
        <p:txBody>
          <a:bodyPr wrap="square">
            <a:spAutoFit/>
          </a:bodyPr>
          <a:lstStyle/>
          <a:p>
            <a:pPr>
              <a:spcAft>
                <a:spcPts val="600"/>
              </a:spcAft>
              <a:defRPr/>
            </a:pPr>
            <a:r>
              <a:rPr lang="en-US" sz="3200" dirty="0" smtClean="0">
                <a:effectLst>
                  <a:outerShdw blurRad="38100" dist="38100" dir="2700000" algn="tl">
                    <a:srgbClr val="000000"/>
                  </a:outerShdw>
                </a:effectLst>
                <a:latin typeface="Arial Narrow" pitchFamily="34" charset="0"/>
              </a:rPr>
              <a:t>And </a:t>
            </a:r>
            <a:r>
              <a:rPr lang="en-US" sz="3200" dirty="0">
                <a:effectLst>
                  <a:outerShdw blurRad="38100" dist="38100" dir="2700000" algn="tl">
                    <a:srgbClr val="000000"/>
                  </a:outerShdw>
                </a:effectLst>
                <a:latin typeface="Arial Narrow" pitchFamily="34" charset="0"/>
              </a:rPr>
              <a:t>again when He said</a:t>
            </a:r>
            <a:r>
              <a:rPr lang="en-US" sz="3200" dirty="0" smtClean="0">
                <a:effectLst>
                  <a:outerShdw blurRad="38100" dist="38100" dir="2700000" algn="tl">
                    <a:srgbClr val="000000"/>
                  </a:outerShdw>
                </a:effectLst>
                <a:latin typeface="Arial Narrow" pitchFamily="34" charset="0"/>
              </a:rPr>
              <a:t>...</a:t>
            </a:r>
            <a:endParaRPr lang="en-US" sz="3200" dirty="0">
              <a:effectLst>
                <a:outerShdw blurRad="38100" dist="38100" dir="2700000" algn="tl">
                  <a:srgbClr val="000000"/>
                </a:outerShdw>
              </a:effectLst>
              <a:latin typeface="Arial Narrow" pitchFamily="34" charset="0"/>
            </a:endParaRPr>
          </a:p>
        </p:txBody>
      </p:sp>
      <p:sp>
        <p:nvSpPr>
          <p:cNvPr id="9" name="Title"/>
          <p:cNvSpPr txBox="1"/>
          <p:nvPr/>
        </p:nvSpPr>
        <p:spPr>
          <a:xfrm>
            <a:off x="217716" y="1188720"/>
            <a:ext cx="5486400" cy="817455"/>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The Words Of Christ</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4" name="Header Group"/>
          <p:cNvGrpSpPr/>
          <p:nvPr/>
        </p:nvGrpSpPr>
        <p:grpSpPr>
          <a:xfrm>
            <a:off x="188913" y="203654"/>
            <a:ext cx="8955087" cy="2342309"/>
            <a:chOff x="188913" y="203654"/>
            <a:chExt cx="8955087" cy="2342309"/>
          </a:xfrm>
        </p:grpSpPr>
        <p:pic>
          <p:nvPicPr>
            <p:cNvPr id="15"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6"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sp>
        <p:nvSpPr>
          <p:cNvPr id="15" name="Textbox"/>
          <p:cNvSpPr/>
          <p:nvPr/>
        </p:nvSpPr>
        <p:spPr>
          <a:xfrm>
            <a:off x="508000" y="3383280"/>
            <a:ext cx="8636000" cy="1569660"/>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An important belief of a purely regenerated membership characterized these early believers as do Baptists today. They insisted greatly upon the power of the Spirit to be the conserving and guarding Factor in the Christian</a:t>
            </a:r>
          </a:p>
          <a:p>
            <a:pPr marL="2974975"/>
            <a:r>
              <a:rPr lang="en-US" sz="2400" dirty="0" smtClean="0">
                <a:effectLst>
                  <a:outerShdw blurRad="38100" dist="38100" dir="2700000" algn="tl">
                    <a:srgbClr val="000000"/>
                  </a:outerShdw>
                </a:effectLst>
                <a:latin typeface="Arial Narrow" pitchFamily="34" charset="0"/>
              </a:rPr>
              <a:t>church.</a:t>
            </a:r>
            <a:endParaRPr lang="en-US" sz="2400" dirty="0">
              <a:effectLst>
                <a:outerShdw blurRad="38100" dist="38100" dir="2700000" algn="tl">
                  <a:srgbClr val="000000"/>
                </a:outerShdw>
              </a:effectLst>
              <a:latin typeface="Arial Narrow" pitchFamily="34" charset="0"/>
            </a:endParaRPr>
          </a:p>
        </p:txBody>
      </p:sp>
      <p:sp>
        <p:nvSpPr>
          <p:cNvPr id="16" name="Rectangle 15"/>
          <p:cNvSpPr/>
          <p:nvPr/>
        </p:nvSpPr>
        <p:spPr>
          <a:xfrm>
            <a:off x="457200" y="2743200"/>
            <a:ext cx="22860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Montanists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2"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pic>
        <p:nvPicPr>
          <p:cNvPr id="10" name="Image (Face of Evil)" descr="GreekColumns-02.jpg"/>
          <p:cNvPicPr>
            <a:picLocks noChangeAspect="1"/>
          </p:cNvPicPr>
          <p:nvPr/>
        </p:nvPicPr>
        <p:blipFill>
          <a:blip r:embed="rId3" cstate="print"/>
          <a:stretch>
            <a:fillRect/>
          </a:stretch>
        </p:blipFill>
        <p:spPr>
          <a:xfrm>
            <a:off x="272955" y="4515139"/>
            <a:ext cx="3046857" cy="2138145"/>
          </a:xfrm>
          <a:prstGeom prst="rect">
            <a:avLst/>
          </a:prstGeom>
          <a:ln>
            <a:noFill/>
          </a:ln>
          <a:effectLst>
            <a:outerShdw blurRad="127000" dist="317500" dir="2700000" algn="ctr" rotWithShape="0">
              <a:srgbClr val="000000">
                <a:alpha val="50000"/>
              </a:srgbClr>
            </a:outerShdw>
            <a:softEdge rad="112500"/>
          </a:effectLst>
        </p:spPr>
      </p:pic>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sp>
        <p:nvSpPr>
          <p:cNvPr id="15" name="Textbox"/>
          <p:cNvSpPr/>
          <p:nvPr/>
        </p:nvSpPr>
        <p:spPr>
          <a:xfrm>
            <a:off x="508000" y="3383280"/>
            <a:ext cx="8636000" cy="1938992"/>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The character and doctrine of these people gave them away as being descendents of the Apostolic church in the line of perpetuity - not a new sect or a form of Christianity, but a reaction offsetting the fashion for many </a:t>
            </a:r>
          </a:p>
          <a:p>
            <a:pPr marL="3206750"/>
            <a:r>
              <a:rPr lang="en-US" sz="2400" dirty="0" smtClean="0">
                <a:effectLst>
                  <a:outerShdw blurRad="38100" dist="38100" dir="2700000" algn="tl">
                    <a:srgbClr val="000000"/>
                  </a:outerShdw>
                </a:effectLst>
                <a:latin typeface="Arial Narrow" pitchFamily="34" charset="0"/>
              </a:rPr>
              <a:t>churches of that day to align themselves with the world and secular “Christianity.”</a:t>
            </a:r>
            <a:endParaRPr lang="en-US" sz="2400" dirty="0">
              <a:effectLst>
                <a:outerShdw blurRad="38100" dist="38100" dir="2700000" algn="tl">
                  <a:srgbClr val="000000"/>
                </a:outerShdw>
              </a:effectLst>
              <a:latin typeface="Arial Narrow" pitchFamily="34" charset="0"/>
            </a:endParaRPr>
          </a:p>
        </p:txBody>
      </p:sp>
      <p:sp>
        <p:nvSpPr>
          <p:cNvPr id="16" name="Rectangle 15"/>
          <p:cNvSpPr/>
          <p:nvPr/>
        </p:nvSpPr>
        <p:spPr>
          <a:xfrm>
            <a:off x="457200" y="2743200"/>
            <a:ext cx="22860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Montanists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2"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pic>
        <p:nvPicPr>
          <p:cNvPr id="10" name="Image (Face of Evil)" descr="GreekColumns-02.jpg"/>
          <p:cNvPicPr>
            <a:picLocks noChangeAspect="1"/>
          </p:cNvPicPr>
          <p:nvPr/>
        </p:nvPicPr>
        <p:blipFill>
          <a:blip r:embed="rId3" cstate="print"/>
          <a:stretch>
            <a:fillRect/>
          </a:stretch>
        </p:blipFill>
        <p:spPr>
          <a:xfrm>
            <a:off x="272955" y="4515139"/>
            <a:ext cx="3046857" cy="2138145"/>
          </a:xfrm>
          <a:prstGeom prst="rect">
            <a:avLst/>
          </a:prstGeom>
          <a:ln>
            <a:noFill/>
          </a:ln>
          <a:effectLst>
            <a:outerShdw blurRad="127000" dist="317500" dir="2700000" algn="ctr" rotWithShape="0">
              <a:srgbClr val="000000">
                <a:alpha val="50000"/>
              </a:srgbClr>
            </a:outerShdw>
            <a:softEdge rad="112500"/>
          </a:effectLst>
        </p:spPr>
      </p:pic>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Novatians)" descr="GreekColumns-02.jpg"/>
          <p:cNvPicPr>
            <a:picLocks noChangeAspect="1"/>
          </p:cNvPicPr>
          <p:nvPr/>
        </p:nvPicPr>
        <p:blipFill>
          <a:blip r:embed="rId2" cstate="print"/>
          <a:stretch>
            <a:fillRect/>
          </a:stretch>
        </p:blipFill>
        <p:spPr>
          <a:xfrm>
            <a:off x="679797" y="4515139"/>
            <a:ext cx="2233173" cy="2138145"/>
          </a:xfrm>
          <a:prstGeom prst="rect">
            <a:avLst/>
          </a:prstGeom>
          <a:ln>
            <a:noFill/>
          </a:ln>
          <a:effectLst>
            <a:outerShdw blurRad="127000" dist="317500" dir="2700000" algn="ctr" rotWithShape="0">
              <a:srgbClr val="000000">
                <a:alpha val="50000"/>
              </a:srgbClr>
            </a:outerShdw>
            <a:softEdge rad="112500"/>
          </a:effectLst>
        </p:spPr>
      </p:pic>
      <p:sp>
        <p:nvSpPr>
          <p:cNvPr id="15" name="Textbox"/>
          <p:cNvSpPr/>
          <p:nvPr/>
        </p:nvSpPr>
        <p:spPr>
          <a:xfrm>
            <a:off x="508000" y="3383280"/>
            <a:ext cx="8636000" cy="2831544"/>
          </a:xfrm>
          <a:prstGeom prst="rect">
            <a:avLst/>
          </a:prstGeom>
        </p:spPr>
        <p:txBody>
          <a:bodyPr wrap="square">
            <a:spAutoFit/>
          </a:bodyPr>
          <a:lstStyle/>
          <a:p>
            <a:pPr>
              <a:spcAft>
                <a:spcPts val="1200"/>
              </a:spcAft>
            </a:pPr>
            <a:r>
              <a:rPr lang="en-US" sz="2400" dirty="0" smtClean="0">
                <a:effectLst>
                  <a:outerShdw blurRad="38100" dist="38100" dir="2700000" algn="tl">
                    <a:srgbClr val="000000"/>
                  </a:outerShdw>
                </a:effectLst>
                <a:latin typeface="Arial Narrow" pitchFamily="34" charset="0"/>
              </a:rPr>
              <a:t>Novatian, a pagan philosopher converted to Christ around 250 A.D. in Rome. Renewing the moral protest of the Montanists, Novatian lived a life of stern self-denial until his martyrdom.</a:t>
            </a:r>
          </a:p>
          <a:p>
            <a:pPr marL="2743200"/>
            <a:r>
              <a:rPr lang="en-US" sz="2400" dirty="0" smtClean="0">
                <a:effectLst>
                  <a:outerShdw blurRad="38100" dist="38100" dir="2700000" algn="tl">
                    <a:srgbClr val="000000"/>
                  </a:outerShdw>
                </a:effectLst>
                <a:latin typeface="Arial Narrow" pitchFamily="34" charset="0"/>
              </a:rPr>
              <a:t>The area covered by the Novatians extended throughout the Roman Empire including such cities as Constantinople, Alexandria, Carthage and Rome.</a:t>
            </a:r>
            <a:endParaRPr lang="en-US" sz="2400" dirty="0">
              <a:effectLst>
                <a:outerShdw blurRad="38100" dist="38100" dir="2700000" algn="tl">
                  <a:srgbClr val="000000"/>
                </a:outerShdw>
              </a:effectLst>
              <a:latin typeface="Arial Narrow" pitchFamily="34" charset="0"/>
            </a:endParaRPr>
          </a:p>
        </p:txBody>
      </p:sp>
      <p:sp>
        <p:nvSpPr>
          <p:cNvPr id="16" name="Subtitle (The Novatians)"/>
          <p:cNvSpPr/>
          <p:nvPr/>
        </p:nvSpPr>
        <p:spPr>
          <a:xfrm>
            <a:off x="457200" y="2743200"/>
            <a:ext cx="22860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Novatians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3" name="Image (Novatians)" descr="GreekColumns-02.jpg"/>
          <p:cNvPicPr>
            <a:picLocks noChangeAspect="1"/>
          </p:cNvPicPr>
          <p:nvPr/>
        </p:nvPicPr>
        <p:blipFill>
          <a:blip r:embed="rId2" cstate="print"/>
          <a:stretch>
            <a:fillRect/>
          </a:stretch>
        </p:blipFill>
        <p:spPr>
          <a:xfrm>
            <a:off x="679797" y="4515139"/>
            <a:ext cx="2233173" cy="2138145"/>
          </a:xfrm>
          <a:prstGeom prst="rect">
            <a:avLst/>
          </a:prstGeom>
          <a:ln>
            <a:noFill/>
          </a:ln>
          <a:effectLst>
            <a:outerShdw blurRad="127000" dist="317500" dir="2700000" algn="ctr" rotWithShape="0">
              <a:srgbClr val="000000">
                <a:alpha val="50000"/>
              </a:srgbClr>
            </a:outerShdw>
            <a:softEdge rad="112500"/>
          </a:effectLst>
        </p:spPr>
      </p:pic>
      <p:sp>
        <p:nvSpPr>
          <p:cNvPr id="15" name="Textbox"/>
          <p:cNvSpPr/>
          <p:nvPr/>
        </p:nvSpPr>
        <p:spPr>
          <a:xfrm>
            <a:off x="508000" y="3383280"/>
            <a:ext cx="8636000" cy="3123932"/>
          </a:xfrm>
          <a:prstGeom prst="rect">
            <a:avLst/>
          </a:prstGeom>
        </p:spPr>
        <p:txBody>
          <a:bodyPr wrap="square">
            <a:spAutoFit/>
          </a:bodyPr>
          <a:lstStyle/>
          <a:p>
            <a:pPr>
              <a:spcAft>
                <a:spcPts val="600"/>
              </a:spcAft>
            </a:pPr>
            <a:r>
              <a:rPr lang="en-US" sz="2400" dirty="0" smtClean="0">
                <a:effectLst>
                  <a:outerShdw blurRad="38100" dist="38100" dir="2700000" algn="tl">
                    <a:srgbClr val="000000"/>
                  </a:outerShdw>
                </a:effectLst>
                <a:latin typeface="Arial Narrow" pitchFamily="34" charset="0"/>
              </a:rPr>
              <a:t>The church government of these people was as true Baptists of our day. A peculiarity in church discipline of not reinstating an excluded member for a gross offense posed great controversies.</a:t>
            </a:r>
          </a:p>
          <a:p>
            <a:pPr marL="2743200"/>
            <a:r>
              <a:rPr lang="en-US" sz="2400" dirty="0" smtClean="0">
                <a:effectLst>
                  <a:outerShdw blurRad="38100" dist="38100" dir="2700000" algn="tl">
                    <a:srgbClr val="000000"/>
                  </a:outerShdw>
                </a:effectLst>
                <a:latin typeface="Arial Narrow" pitchFamily="34" charset="0"/>
              </a:rPr>
              <a:t>To Novatians, the church did not constitute the agent of salvation, but only the institution educating mankind for salvation, there consigned no heavy sinner to hell by excluding him but protecting the purity of the congregation.</a:t>
            </a:r>
            <a:endParaRPr lang="en-US" sz="2400" dirty="0">
              <a:effectLst>
                <a:outerShdw blurRad="38100" dist="38100" dir="2700000" algn="tl">
                  <a:srgbClr val="000000"/>
                </a:outerShdw>
              </a:effectLst>
              <a:latin typeface="Arial Narrow" pitchFamily="34" charset="0"/>
            </a:endParaRPr>
          </a:p>
        </p:txBody>
      </p:sp>
      <p:sp>
        <p:nvSpPr>
          <p:cNvPr id="12" name="Subtitle (The Novatians)"/>
          <p:cNvSpPr/>
          <p:nvPr/>
        </p:nvSpPr>
        <p:spPr>
          <a:xfrm>
            <a:off x="457200" y="2743200"/>
            <a:ext cx="22860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Novatians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3" name="Image (Novatians)" descr="GreekColumns-02.jpg"/>
          <p:cNvPicPr>
            <a:picLocks noChangeAspect="1"/>
          </p:cNvPicPr>
          <p:nvPr/>
        </p:nvPicPr>
        <p:blipFill>
          <a:blip r:embed="rId2" cstate="print"/>
          <a:stretch>
            <a:fillRect/>
          </a:stretch>
        </p:blipFill>
        <p:spPr>
          <a:xfrm>
            <a:off x="679797" y="4515139"/>
            <a:ext cx="2233173" cy="2138145"/>
          </a:xfrm>
          <a:prstGeom prst="rect">
            <a:avLst/>
          </a:prstGeom>
          <a:ln>
            <a:noFill/>
          </a:ln>
          <a:effectLst>
            <a:outerShdw blurRad="127000" dist="317500" dir="2700000" algn="ctr" rotWithShape="0">
              <a:srgbClr val="000000">
                <a:alpha val="50000"/>
              </a:srgbClr>
            </a:outerShdw>
            <a:softEdge rad="112500"/>
          </a:effectLst>
        </p:spPr>
      </p:pic>
      <p:sp>
        <p:nvSpPr>
          <p:cNvPr id="15" name="Textbox"/>
          <p:cNvSpPr/>
          <p:nvPr/>
        </p:nvSpPr>
        <p:spPr>
          <a:xfrm>
            <a:off x="508000" y="3383280"/>
            <a:ext cx="8636000" cy="2677656"/>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The Novatians’ concept of a New Testament church, as a communion of saints (holy ones) corresponded exactly to the idea prevalent in the early church  -- hence their attitude toward such gross offenders as 'traitors’ to the </a:t>
            </a:r>
          </a:p>
          <a:p>
            <a:pPr marL="2743200"/>
            <a:r>
              <a:rPr lang="en-US" sz="2400" dirty="0" smtClean="0">
                <a:effectLst>
                  <a:outerShdw blurRad="38100" dist="38100" dir="2700000" algn="tl">
                    <a:srgbClr val="000000"/>
                  </a:outerShdw>
                </a:effectLst>
                <a:latin typeface="Arial Narrow" pitchFamily="34" charset="0"/>
              </a:rPr>
              <a:t>faith and as ‘fallen brethren’ in need of care and exhortation to repentance toward God, though undeserving of the church's confidence in them once again.</a:t>
            </a:r>
            <a:endParaRPr lang="en-US" sz="2400" dirty="0">
              <a:effectLst>
                <a:outerShdw blurRad="38100" dist="38100" dir="2700000" algn="tl">
                  <a:srgbClr val="000000"/>
                </a:outerShdw>
              </a:effectLst>
              <a:latin typeface="Arial Narrow" pitchFamily="34" charset="0"/>
            </a:endParaRPr>
          </a:p>
        </p:txBody>
      </p:sp>
      <p:sp>
        <p:nvSpPr>
          <p:cNvPr id="12" name="Subtitle (The Novatians)"/>
          <p:cNvSpPr/>
          <p:nvPr/>
        </p:nvSpPr>
        <p:spPr>
          <a:xfrm>
            <a:off x="457200" y="2743200"/>
            <a:ext cx="22860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Novatians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3" name="Image (Novatians)" descr="GreekColumns-02.jpg"/>
          <p:cNvPicPr>
            <a:picLocks noChangeAspect="1"/>
          </p:cNvPicPr>
          <p:nvPr/>
        </p:nvPicPr>
        <p:blipFill>
          <a:blip r:embed="rId2" cstate="print"/>
          <a:stretch>
            <a:fillRect/>
          </a:stretch>
        </p:blipFill>
        <p:spPr>
          <a:xfrm>
            <a:off x="679797" y="4515139"/>
            <a:ext cx="2233173" cy="2138145"/>
          </a:xfrm>
          <a:prstGeom prst="rect">
            <a:avLst/>
          </a:prstGeom>
          <a:ln>
            <a:noFill/>
          </a:ln>
          <a:effectLst>
            <a:outerShdw blurRad="127000" dist="317500" dir="2700000" algn="ctr" rotWithShape="0">
              <a:srgbClr val="000000">
                <a:alpha val="50000"/>
              </a:srgbClr>
            </a:outerShdw>
            <a:softEdge rad="112500"/>
          </a:effectLst>
        </p:spPr>
      </p:pic>
      <p:sp>
        <p:nvSpPr>
          <p:cNvPr id="15" name="Textbox"/>
          <p:cNvSpPr/>
          <p:nvPr/>
        </p:nvSpPr>
        <p:spPr>
          <a:xfrm>
            <a:off x="508000" y="3383280"/>
            <a:ext cx="8636000" cy="3416320"/>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The reasoning behind such disciplinary measures was simple. During times of persecution, many unregenerate members in the Lord's assemblies would flee, denying Christ and His blood-bought churches. Indulging </a:t>
            </a:r>
          </a:p>
          <a:p>
            <a:pPr marL="2689225"/>
            <a:r>
              <a:rPr lang="en-US" sz="2400" dirty="0" smtClean="0">
                <a:effectLst>
                  <a:outerShdw blurRad="38100" dist="38100" dir="2700000" algn="tl">
                    <a:srgbClr val="000000"/>
                  </a:outerShdw>
                </a:effectLst>
                <a:latin typeface="Arial Narrow" pitchFamily="34" charset="0"/>
              </a:rPr>
              <a:t>themselves in gross idolatry in the meantime, they would (when the pressure released momentarily), return to the work of the church confessing their sin. One can readily understand this would lead the members to disregard their responsibility to the church.</a:t>
            </a:r>
            <a:endParaRPr lang="en-US" sz="2400" dirty="0">
              <a:effectLst>
                <a:outerShdw blurRad="38100" dist="38100" dir="2700000" algn="tl">
                  <a:srgbClr val="000000"/>
                </a:outerShdw>
              </a:effectLst>
              <a:latin typeface="Arial Narrow" pitchFamily="34" charset="0"/>
            </a:endParaRPr>
          </a:p>
        </p:txBody>
      </p:sp>
      <p:sp>
        <p:nvSpPr>
          <p:cNvPr id="12" name="Subtitle (The Novatians)"/>
          <p:cNvSpPr/>
          <p:nvPr/>
        </p:nvSpPr>
        <p:spPr>
          <a:xfrm>
            <a:off x="457200" y="2743200"/>
            <a:ext cx="2286000" cy="40011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Novatians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3" name="Image (Novatians)" descr="GreekColumns-02.jpg"/>
          <p:cNvPicPr>
            <a:picLocks noChangeAspect="1"/>
          </p:cNvPicPr>
          <p:nvPr/>
        </p:nvPicPr>
        <p:blipFill>
          <a:blip r:embed="rId2" cstate="print"/>
          <a:stretch>
            <a:fillRect/>
          </a:stretch>
        </p:blipFill>
        <p:spPr>
          <a:xfrm>
            <a:off x="679797" y="4515139"/>
            <a:ext cx="2233173" cy="2138145"/>
          </a:xfrm>
          <a:prstGeom prst="rect">
            <a:avLst/>
          </a:prstGeom>
          <a:ln>
            <a:noFill/>
          </a:ln>
          <a:effectLst>
            <a:outerShdw blurRad="127000" dist="317500" dir="2700000" algn="ctr" rotWithShape="0">
              <a:srgbClr val="000000">
                <a:alpha val="50000"/>
              </a:srgbClr>
            </a:outerShdw>
            <a:softEdge rad="112500"/>
          </a:effectLst>
        </p:spPr>
      </p:pic>
      <p:sp>
        <p:nvSpPr>
          <p:cNvPr id="15" name="Textbox"/>
          <p:cNvSpPr/>
          <p:nvPr/>
        </p:nvSpPr>
        <p:spPr>
          <a:xfrm>
            <a:off x="508000" y="3383280"/>
            <a:ext cx="8636000" cy="1938992"/>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Upon the death of Pastor Fabian, the Lord's Church in Rome held nominations whereby elder Cornelius was elected. Novatian, knowing the character of brother Cornelius as one who “was partisan for taking in the </a:t>
            </a:r>
          </a:p>
          <a:p>
            <a:pPr marL="2743200"/>
            <a:r>
              <a:rPr lang="en-US" sz="2400" dirty="0" smtClean="0">
                <a:effectLst>
                  <a:outerShdw blurRad="38100" dist="38100" dir="2700000" algn="tl">
                    <a:srgbClr val="000000"/>
                  </a:outerShdw>
                </a:effectLst>
                <a:latin typeface="Arial Narrow" pitchFamily="34" charset="0"/>
              </a:rPr>
              <a:t>Multitude,” and who held a laxed attitude toward church discipline, opposed the nomination.</a:t>
            </a:r>
            <a:endParaRPr lang="en-US" sz="2400" dirty="0">
              <a:effectLst>
                <a:outerShdw blurRad="38100" dist="38100" dir="2700000" algn="tl">
                  <a:srgbClr val="000000"/>
                </a:outerShdw>
              </a:effectLst>
              <a:latin typeface="Arial Narrow" pitchFamily="34" charset="0"/>
            </a:endParaRPr>
          </a:p>
        </p:txBody>
      </p:sp>
      <p:sp>
        <p:nvSpPr>
          <p:cNvPr id="12" name="Subtitle (The Novatians)"/>
          <p:cNvSpPr/>
          <p:nvPr/>
        </p:nvSpPr>
        <p:spPr>
          <a:xfrm>
            <a:off x="457200" y="2743200"/>
            <a:ext cx="22860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Novatians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sp>
        <p:nvSpPr>
          <p:cNvPr id="15" name="Textbox"/>
          <p:cNvSpPr/>
          <p:nvPr/>
        </p:nvSpPr>
        <p:spPr>
          <a:xfrm>
            <a:off x="508000" y="3383280"/>
            <a:ext cx="8636000" cy="2677656"/>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Seeing no possibility for reformation along this lines but instead a "tide of immorality pouring into the church," Novatian and many others withdrew fellowship from them; others following his example also withdrew from such </a:t>
            </a:r>
          </a:p>
          <a:p>
            <a:pPr marL="2743200"/>
            <a:r>
              <a:rPr lang="en-US" sz="2400" dirty="0" smtClean="0">
                <a:effectLst>
                  <a:outerShdw blurRad="38100" dist="38100" dir="2700000" algn="tl">
                    <a:srgbClr val="000000"/>
                  </a:outerShdw>
                </a:effectLst>
                <a:latin typeface="Arial Narrow" pitchFamily="34" charset="0"/>
              </a:rPr>
              <a:t>loose moral practices and soon churches of purer sorts, spreading throughout the Roman Empire, flourished during the succeeding two hundred years.</a:t>
            </a:r>
            <a:endParaRPr lang="en-US" sz="2400" dirty="0">
              <a:effectLst>
                <a:outerShdw blurRad="38100" dist="38100" dir="2700000" algn="tl">
                  <a:srgbClr val="000000"/>
                </a:outerShdw>
              </a:effectLst>
              <a:latin typeface="Arial Narrow" pitchFamily="34" charset="0"/>
            </a:endParaRPr>
          </a:p>
        </p:txBody>
      </p:sp>
      <p:sp>
        <p:nvSpPr>
          <p:cNvPr id="12" name="Subtitle (The Novatians)"/>
          <p:cNvSpPr/>
          <p:nvPr/>
        </p:nvSpPr>
        <p:spPr>
          <a:xfrm>
            <a:off x="457200" y="2743200"/>
            <a:ext cx="22860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Novatians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2"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pic>
        <p:nvPicPr>
          <p:cNvPr id="13" name="Image (Novatians)" descr="GreekColumns-02.jpg"/>
          <p:cNvPicPr>
            <a:picLocks noChangeAspect="1"/>
          </p:cNvPicPr>
          <p:nvPr/>
        </p:nvPicPr>
        <p:blipFill>
          <a:blip r:embed="rId3" cstate="print"/>
          <a:stretch>
            <a:fillRect/>
          </a:stretch>
        </p:blipFill>
        <p:spPr>
          <a:xfrm>
            <a:off x="679797" y="4515139"/>
            <a:ext cx="2233173" cy="2138145"/>
          </a:xfrm>
          <a:prstGeom prst="rect">
            <a:avLst/>
          </a:prstGeom>
          <a:ln>
            <a:noFill/>
          </a:ln>
          <a:effectLst>
            <a:outerShdw blurRad="127000" dist="317500" dir="2700000" algn="ctr" rotWithShape="0">
              <a:srgbClr val="000000">
                <a:alpha val="50000"/>
              </a:srgbClr>
            </a:outerShdw>
            <a:softEdge rad="112500"/>
          </a:effectLst>
        </p:spPr>
      </p:pic>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3" name="Image (Novatians)" descr="GreekColumns-02.jpg"/>
          <p:cNvPicPr>
            <a:picLocks noChangeAspect="1"/>
          </p:cNvPicPr>
          <p:nvPr/>
        </p:nvPicPr>
        <p:blipFill>
          <a:blip r:embed="rId2" cstate="print"/>
          <a:stretch>
            <a:fillRect/>
          </a:stretch>
        </p:blipFill>
        <p:spPr>
          <a:xfrm>
            <a:off x="679797" y="4515139"/>
            <a:ext cx="2233173" cy="2138145"/>
          </a:xfrm>
          <a:prstGeom prst="rect">
            <a:avLst/>
          </a:prstGeom>
          <a:ln>
            <a:noFill/>
          </a:ln>
          <a:effectLst>
            <a:outerShdw blurRad="127000" dist="317500" dir="2700000" algn="ctr" rotWithShape="0">
              <a:srgbClr val="000000">
                <a:alpha val="50000"/>
              </a:srgbClr>
            </a:outerShdw>
            <a:softEdge rad="112500"/>
          </a:effectLst>
        </p:spPr>
      </p:pic>
      <p:sp>
        <p:nvSpPr>
          <p:cNvPr id="15" name="Textbox"/>
          <p:cNvSpPr/>
          <p:nvPr/>
        </p:nvSpPr>
        <p:spPr>
          <a:xfrm>
            <a:off x="508000" y="3383280"/>
            <a:ext cx="8636000" cy="2831544"/>
          </a:xfrm>
          <a:prstGeom prst="rect">
            <a:avLst/>
          </a:prstGeom>
        </p:spPr>
        <p:txBody>
          <a:bodyPr wrap="square">
            <a:spAutoFit/>
          </a:bodyPr>
          <a:lstStyle/>
          <a:p>
            <a:pPr>
              <a:spcAft>
                <a:spcPts val="1200"/>
              </a:spcAft>
            </a:pPr>
            <a:r>
              <a:rPr lang="en-US" sz="2400" dirty="0" smtClean="0">
                <a:effectLst>
                  <a:outerShdw blurRad="38100" dist="38100" dir="2700000" algn="tl">
                    <a:srgbClr val="000000"/>
                  </a:outerShdw>
                </a:effectLst>
                <a:latin typeface="Arial Narrow" pitchFamily="34" charset="0"/>
              </a:rPr>
              <a:t>Legislation influenced by false “Christianity,” and government forced these scriptural bodies of true believers (known by several, different names) into hiding and secret worship.</a:t>
            </a:r>
          </a:p>
          <a:p>
            <a:pPr marL="2743200"/>
            <a:r>
              <a:rPr lang="en-US" sz="2400" dirty="0" smtClean="0">
                <a:effectLst>
                  <a:outerShdw blurRad="38100" dist="38100" dir="2700000" algn="tl">
                    <a:srgbClr val="000000"/>
                  </a:outerShdw>
                </a:effectLst>
                <a:latin typeface="Arial Narrow" pitchFamily="34" charset="0"/>
              </a:rPr>
              <a:t>However, going “underground,” the Lord promised the gates of Hell would not prevail against His church – that there would always be a truth-bearing assembly to carry out His will.</a:t>
            </a:r>
            <a:endParaRPr lang="en-US" sz="2400" dirty="0">
              <a:effectLst>
                <a:outerShdw blurRad="38100" dist="38100" dir="2700000" algn="tl">
                  <a:srgbClr val="000000"/>
                </a:outerShdw>
              </a:effectLst>
              <a:latin typeface="Arial Narrow" pitchFamily="34" charset="0"/>
            </a:endParaRPr>
          </a:p>
        </p:txBody>
      </p:sp>
      <p:sp>
        <p:nvSpPr>
          <p:cNvPr id="12" name="Subtitle (The Novatians)"/>
          <p:cNvSpPr/>
          <p:nvPr/>
        </p:nvSpPr>
        <p:spPr>
          <a:xfrm>
            <a:off x="457200" y="2743200"/>
            <a:ext cx="22860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Novatians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466780" y="4515139"/>
            <a:ext cx="2659205" cy="2138145"/>
          </a:xfrm>
          <a:prstGeom prst="rect">
            <a:avLst/>
          </a:prstGeom>
          <a:ln>
            <a:noFill/>
          </a:ln>
          <a:effectLst>
            <a:outerShdw blurRad="127000" dist="317500" dir="2700000" algn="ctr" rotWithShape="0">
              <a:srgbClr val="000000">
                <a:alpha val="50000"/>
              </a:srgbClr>
            </a:outerShdw>
            <a:softEdge rad="112500"/>
          </a:effectLst>
        </p:spPr>
      </p:pic>
      <p:sp>
        <p:nvSpPr>
          <p:cNvPr id="15" name="Textbox"/>
          <p:cNvSpPr/>
          <p:nvPr/>
        </p:nvSpPr>
        <p:spPr>
          <a:xfrm>
            <a:off x="508000" y="3383280"/>
            <a:ext cx="8636000" cy="3416320"/>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Around the area of North Africa early in the fourth century arose the “agitation” of the Donatists. During this time many of the saints offered themselves as martyrs. </a:t>
            </a:r>
          </a:p>
          <a:p>
            <a:pPr marL="2974975"/>
            <a:r>
              <a:rPr lang="en-US" sz="2400" dirty="0" smtClean="0">
                <a:effectLst>
                  <a:outerShdw blurRad="38100" dist="38100" dir="2700000" algn="tl">
                    <a:srgbClr val="000000"/>
                  </a:outerShdw>
                </a:effectLst>
                <a:latin typeface="Arial Narrow" pitchFamily="34" charset="0"/>
              </a:rPr>
              <a:t>But to Pastor </a:t>
            </a:r>
            <a:r>
              <a:rPr lang="en-US" sz="2400" dirty="0" err="1" smtClean="0">
                <a:effectLst>
                  <a:outerShdw blurRad="38100" dist="38100" dir="2700000" algn="tl">
                    <a:srgbClr val="000000"/>
                  </a:outerShdw>
                </a:effectLst>
                <a:latin typeface="Arial Narrow" pitchFamily="34" charset="0"/>
              </a:rPr>
              <a:t>Mensurius</a:t>
            </a:r>
            <a:r>
              <a:rPr lang="en-US" sz="2400" dirty="0" smtClean="0">
                <a:effectLst>
                  <a:outerShdw blurRad="38100" dist="38100" dir="2700000" algn="tl">
                    <a:srgbClr val="000000"/>
                  </a:outerShdw>
                </a:effectLst>
                <a:latin typeface="Arial Narrow" pitchFamily="34" charset="0"/>
              </a:rPr>
              <a:t>, these deaths more closely resembled suicides than sacrifices, thus he greatly opposed such unnecessary displays of Christian heroics. After his death the church elected brother </a:t>
            </a:r>
            <a:r>
              <a:rPr lang="en-US" sz="2400" dirty="0" err="1" smtClean="0">
                <a:effectLst>
                  <a:outerShdw blurRad="38100" dist="38100" dir="2700000" algn="tl">
                    <a:srgbClr val="000000"/>
                  </a:outerShdw>
                </a:effectLst>
                <a:latin typeface="Arial Narrow" pitchFamily="34" charset="0"/>
              </a:rPr>
              <a:t>Caecilianus</a:t>
            </a:r>
            <a:r>
              <a:rPr lang="en-US" sz="2400" dirty="0" smtClean="0">
                <a:effectLst>
                  <a:outerShdw blurRad="38100" dist="38100" dir="2700000" algn="tl">
                    <a:srgbClr val="000000"/>
                  </a:outerShdw>
                </a:effectLst>
                <a:latin typeface="Arial Narrow" pitchFamily="34" charset="0"/>
              </a:rPr>
              <a:t> (who held a similar view of this) as their new pastor.</a:t>
            </a:r>
            <a:endParaRPr lang="en-US" sz="2400" dirty="0">
              <a:effectLst>
                <a:outerShdw blurRad="38100" dist="38100" dir="2700000" algn="tl">
                  <a:srgbClr val="000000"/>
                </a:outerShdw>
              </a:effectLst>
              <a:latin typeface="Arial Narrow" pitchFamily="34" charset="0"/>
            </a:endParaRPr>
          </a:p>
        </p:txBody>
      </p:sp>
      <p:sp>
        <p:nvSpPr>
          <p:cNvPr id="12" name="Subtitle (The Donatists)"/>
          <p:cNvSpPr/>
          <p:nvPr/>
        </p:nvSpPr>
        <p:spPr>
          <a:xfrm>
            <a:off x="457200" y="2743200"/>
            <a:ext cx="22860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Donatists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sp>
        <p:nvSpPr>
          <p:cNvPr id="8" name="Matthew 16:18"/>
          <p:cNvSpPr txBox="1"/>
          <p:nvPr/>
        </p:nvSpPr>
        <p:spPr>
          <a:xfrm>
            <a:off x="3091542" y="5577840"/>
            <a:ext cx="5778137" cy="1015663"/>
          </a:xfrm>
          <a:prstGeom prst="rect">
            <a:avLst/>
          </a:prstGeom>
          <a:noFill/>
        </p:spPr>
        <p:txBody>
          <a:bodyPr wrap="square">
            <a:spAutoFit/>
          </a:bodyPr>
          <a:lstStyle/>
          <a:p>
            <a:pPr>
              <a:defRPr/>
            </a:pPr>
            <a:r>
              <a:rPr lang="en-US" sz="2000" b="1" dirty="0" smtClean="0">
                <a:solidFill>
                  <a:srgbClr val="FFC000"/>
                </a:solidFill>
                <a:effectLst>
                  <a:outerShdw blurRad="38100" dist="50800" dir="2700000" algn="tl">
                    <a:srgbClr val="000000"/>
                  </a:outerShdw>
                </a:effectLst>
                <a:latin typeface="Arial Narrow" pitchFamily="34" charset="0"/>
              </a:rPr>
              <a:t>“Upon </a:t>
            </a:r>
            <a:r>
              <a:rPr lang="en-US" sz="2000" b="1" dirty="0">
                <a:solidFill>
                  <a:srgbClr val="FFC000"/>
                </a:solidFill>
                <a:effectLst>
                  <a:outerShdw blurRad="38100" dist="50800" dir="2700000" algn="tl">
                    <a:srgbClr val="000000"/>
                  </a:outerShdw>
                </a:effectLst>
                <a:latin typeface="Arial Narrow" pitchFamily="34" charset="0"/>
              </a:rPr>
              <a:t>this rock I will build my church (ecclesia, assembly), and the gates of hell shall not prevail against </a:t>
            </a:r>
            <a:r>
              <a:rPr lang="en-US" sz="2000" b="1" dirty="0" smtClean="0">
                <a:solidFill>
                  <a:srgbClr val="FFC000"/>
                </a:solidFill>
                <a:effectLst>
                  <a:outerShdw blurRad="38100" dist="50800" dir="2700000" algn="tl">
                    <a:srgbClr val="000000"/>
                  </a:outerShdw>
                </a:effectLst>
                <a:latin typeface="Arial Narrow" pitchFamily="34" charset="0"/>
              </a:rPr>
              <a:t>it”  </a:t>
            </a:r>
            <a:r>
              <a:rPr lang="en-US" sz="2000" b="1" dirty="0" smtClean="0">
                <a:effectLst>
                  <a:outerShdw blurRad="38100" dist="50800" dir="2700000" algn="tl">
                    <a:srgbClr val="000000"/>
                  </a:outerShdw>
                </a:effectLst>
                <a:latin typeface="Arial Narrow" pitchFamily="34" charset="0"/>
              </a:rPr>
              <a:t>-- Matthew 16:18</a:t>
            </a:r>
            <a:endParaRPr lang="en-US" sz="2000" b="1" dirty="0">
              <a:solidFill>
                <a:schemeClr val="bg1"/>
              </a:solidFill>
              <a:effectLst>
                <a:outerShdw blurRad="38100" dist="50800" dir="2700000" algn="tl">
                  <a:srgbClr val="000000"/>
                </a:outerShdw>
              </a:effectLst>
              <a:latin typeface="Arial Narrow" pitchFamily="34" charset="0"/>
            </a:endParaRPr>
          </a:p>
        </p:txBody>
      </p:sp>
      <p:pic>
        <p:nvPicPr>
          <p:cNvPr id="18" name="Image (Anabaptist Bible)" descr="GreekColumns-02.jpg"/>
          <p:cNvPicPr>
            <a:picLocks noChangeAspect="1"/>
          </p:cNvPicPr>
          <p:nvPr/>
        </p:nvPicPr>
        <p:blipFill>
          <a:blip r:embed="rId2" cstate="print"/>
          <a:stretch>
            <a:fillRect/>
          </a:stretch>
        </p:blipFill>
        <p:spPr>
          <a:xfrm>
            <a:off x="365760" y="4572000"/>
            <a:ext cx="2286000" cy="1714499"/>
          </a:xfrm>
          <a:prstGeom prst="roundRect">
            <a:avLst>
              <a:gd name="adj" fmla="val 16667"/>
            </a:avLst>
          </a:prstGeom>
          <a:solidFill>
            <a:schemeClr val="tx1">
              <a:lumMod val="85000"/>
            </a:schemeClr>
          </a:solidFill>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3" name="TextBox 2"/>
          <p:cNvSpPr txBox="1"/>
          <p:nvPr/>
        </p:nvSpPr>
        <p:spPr>
          <a:xfrm>
            <a:off x="2926080" y="4206240"/>
            <a:ext cx="6126480" cy="954107"/>
          </a:xfrm>
          <a:prstGeom prst="rect">
            <a:avLst/>
          </a:prstGeom>
          <a:noFill/>
        </p:spPr>
        <p:txBody>
          <a:bodyPr wrap="square">
            <a:spAutoFit/>
          </a:bodyPr>
          <a:lstStyle/>
          <a:p>
            <a:pPr>
              <a:spcAft>
                <a:spcPts val="600"/>
              </a:spcAft>
              <a:defRPr/>
            </a:pPr>
            <a:r>
              <a:rPr lang="en-US" sz="2800" dirty="0" smtClean="0">
                <a:effectLst>
                  <a:outerShdw blurRad="38100" dist="38100" dir="2700000" algn="tl">
                    <a:srgbClr val="000000"/>
                  </a:outerShdw>
                </a:effectLst>
                <a:latin typeface="Arial Narrow" pitchFamily="34" charset="0"/>
              </a:rPr>
              <a:t>Again, such is due to Christ’s promises to His ekklesia ;</a:t>
            </a:r>
            <a:endParaRPr lang="en-US" sz="2800" dirty="0">
              <a:effectLst>
                <a:outerShdw blurRad="38100" dist="38100" dir="2700000" algn="tl">
                  <a:srgbClr val="000000"/>
                </a:outerShdw>
              </a:effectLst>
              <a:latin typeface="Arial Narrow" pitchFamily="34" charset="0"/>
            </a:endParaRPr>
          </a:p>
        </p:txBody>
      </p:sp>
      <p:sp>
        <p:nvSpPr>
          <p:cNvPr id="10" name="TextBox 1"/>
          <p:cNvSpPr txBox="1"/>
          <p:nvPr/>
        </p:nvSpPr>
        <p:spPr>
          <a:xfrm>
            <a:off x="457200" y="2743200"/>
            <a:ext cx="8418285" cy="1384995"/>
          </a:xfrm>
          <a:prstGeom prst="rect">
            <a:avLst/>
          </a:prstGeom>
          <a:noFill/>
        </p:spPr>
        <p:txBody>
          <a:bodyPr wrap="square">
            <a:spAutoFit/>
          </a:bodyPr>
          <a:lstStyle/>
          <a:p>
            <a:pPr>
              <a:spcAft>
                <a:spcPts val="600"/>
              </a:spcAft>
              <a:defRPr/>
            </a:pPr>
            <a:r>
              <a:rPr lang="en-US" sz="2800" dirty="0">
                <a:effectLst>
                  <a:outerShdw blurRad="38100" dist="38100" dir="2700000" algn="tl">
                    <a:srgbClr val="000000"/>
                  </a:outerShdw>
                </a:effectLst>
                <a:latin typeface="Arial Narrow" pitchFamily="34" charset="0"/>
              </a:rPr>
              <a:t>Baptists (and when I </a:t>
            </a:r>
            <a:r>
              <a:rPr lang="en-US" sz="2800" dirty="0" err="1">
                <a:effectLst>
                  <a:outerShdw blurRad="38100" dist="38100" dir="2700000" algn="tl">
                    <a:srgbClr val="000000"/>
                  </a:outerShdw>
                </a:effectLst>
                <a:latin typeface="Arial Narrow" pitchFamily="34" charset="0"/>
              </a:rPr>
              <a:t>heretoafter</a:t>
            </a:r>
            <a:r>
              <a:rPr lang="en-US" sz="2800" dirty="0">
                <a:effectLst>
                  <a:outerShdw blurRad="38100" dist="38100" dir="2700000" algn="tl">
                    <a:srgbClr val="000000"/>
                  </a:outerShdw>
                </a:effectLst>
                <a:latin typeface="Arial Narrow" pitchFamily="34" charset="0"/>
              </a:rPr>
              <a:t> speak of Baptist, I mean true N.T. churches) contend there has always existed local bodies of believers of the same cardinal doctrines as the first church</a:t>
            </a:r>
            <a:r>
              <a:rPr lang="en-US" sz="2800" dirty="0" smtClean="0">
                <a:effectLst>
                  <a:outerShdw blurRad="38100" dist="38100" dir="2700000" algn="tl">
                    <a:srgbClr val="000000"/>
                  </a:outerShdw>
                </a:effectLst>
                <a:latin typeface="Arial Narrow" pitchFamily="34" charset="0"/>
              </a:rPr>
              <a:t>. </a:t>
            </a:r>
            <a:endParaRPr lang="en-US" sz="2800" dirty="0">
              <a:effectLst>
                <a:outerShdw blurRad="38100" dist="38100" dir="2700000" algn="tl">
                  <a:srgbClr val="000000"/>
                </a:outerShdw>
              </a:effectLst>
              <a:latin typeface="Arial Narrow" pitchFamily="34" charset="0"/>
            </a:endParaRPr>
          </a:p>
        </p:txBody>
      </p:sp>
      <p:sp>
        <p:nvSpPr>
          <p:cNvPr id="17"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The Baptist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6" name="Header Group"/>
          <p:cNvGrpSpPr/>
          <p:nvPr/>
        </p:nvGrpSpPr>
        <p:grpSpPr>
          <a:xfrm>
            <a:off x="188913" y="203654"/>
            <a:ext cx="8955087" cy="2342309"/>
            <a:chOff x="188913" y="203654"/>
            <a:chExt cx="8955087" cy="2342309"/>
          </a:xfrm>
        </p:grpSpPr>
        <p:pic>
          <p:nvPicPr>
            <p:cNvPr id="12"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7"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466781" y="4515139"/>
            <a:ext cx="2659205" cy="2138145"/>
          </a:xfrm>
          <a:prstGeom prst="rect">
            <a:avLst/>
          </a:prstGeom>
          <a:ln>
            <a:noFill/>
          </a:ln>
          <a:effectLst>
            <a:outerShdw blurRad="127000" dist="317500" dir="2700000" algn="ctr" rotWithShape="0">
              <a:srgbClr val="000000">
                <a:alpha val="50000"/>
              </a:srgbClr>
            </a:outerShdw>
            <a:softEdge rad="112500"/>
          </a:effectLst>
        </p:spPr>
      </p:pic>
      <p:sp>
        <p:nvSpPr>
          <p:cNvPr id="15" name="Textbox"/>
          <p:cNvSpPr/>
          <p:nvPr/>
        </p:nvSpPr>
        <p:spPr>
          <a:xfrm>
            <a:off x="508000" y="3383280"/>
            <a:ext cx="8636000" cy="3416320"/>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Many opposed his election; the man elected "was charged with giving up the Bible to be burnt.” </a:t>
            </a:r>
            <a:r>
              <a:rPr lang="en-US" sz="2400" baseline="30000" dirty="0" smtClean="0">
                <a:effectLst>
                  <a:outerShdw blurRad="38100" dist="38100" dir="2700000" algn="tl">
                    <a:srgbClr val="000000"/>
                  </a:outerShdw>
                </a:effectLst>
                <a:latin typeface="Arial Narrow" pitchFamily="34" charset="0"/>
              </a:rPr>
              <a:t>1</a:t>
            </a:r>
            <a:endParaRPr lang="en-US" sz="2400" dirty="0" smtClean="0">
              <a:effectLst>
                <a:outerShdw blurRad="38100" dist="38100" dir="2700000" algn="tl">
                  <a:srgbClr val="000000"/>
                </a:outerShdw>
              </a:effectLst>
              <a:latin typeface="Arial Narrow" pitchFamily="34" charset="0"/>
            </a:endParaRPr>
          </a:p>
          <a:p>
            <a:r>
              <a:rPr lang="en-US" sz="2400" dirty="0" smtClean="0">
                <a:effectLst>
                  <a:outerShdw blurRad="38100" dist="38100" dir="2700000" algn="tl">
                    <a:srgbClr val="000000"/>
                  </a:outerShdw>
                </a:effectLst>
                <a:latin typeface="Arial Narrow" pitchFamily="34" charset="0"/>
              </a:rPr>
              <a:t>A church split resulted over the matter with the opposing side choosing one </a:t>
            </a:r>
          </a:p>
          <a:p>
            <a:pPr marL="2633663"/>
            <a:r>
              <a:rPr lang="en-US" sz="2400" dirty="0" smtClean="0">
                <a:effectLst>
                  <a:outerShdw blurRad="38100" dist="38100" dir="2700000" algn="tl">
                    <a:srgbClr val="000000"/>
                  </a:outerShdw>
                </a:effectLst>
                <a:latin typeface="Arial Narrow" pitchFamily="34" charset="0"/>
              </a:rPr>
              <a:t>named </a:t>
            </a:r>
            <a:r>
              <a:rPr lang="en-US" sz="2400" dirty="0" err="1" smtClean="0">
                <a:effectLst>
                  <a:outerShdw blurRad="38100" dist="38100" dir="2700000" algn="tl">
                    <a:srgbClr val="000000"/>
                  </a:outerShdw>
                </a:effectLst>
                <a:latin typeface="Arial Narrow" pitchFamily="34" charset="0"/>
              </a:rPr>
              <a:t>Majorinus</a:t>
            </a:r>
            <a:r>
              <a:rPr lang="en-US" sz="2400" dirty="0" smtClean="0">
                <a:effectLst>
                  <a:outerShdw blurRad="38100" dist="38100" dir="2700000" algn="tl">
                    <a:srgbClr val="000000"/>
                  </a:outerShdw>
                </a:effectLst>
                <a:latin typeface="Arial Narrow" pitchFamily="34" charset="0"/>
              </a:rPr>
              <a:t> to shepherd them. </a:t>
            </a:r>
            <a:r>
              <a:rPr lang="en-US" sz="2400" dirty="0" err="1" smtClean="0">
                <a:effectLst>
                  <a:outerShdw blurRad="38100" dist="38100" dir="2700000" algn="tl">
                    <a:srgbClr val="000000"/>
                  </a:outerShdw>
                </a:effectLst>
                <a:latin typeface="Arial Narrow" pitchFamily="34" charset="0"/>
              </a:rPr>
              <a:t>Majorinus</a:t>
            </a:r>
            <a:r>
              <a:rPr lang="en-US" sz="2400" dirty="0" smtClean="0">
                <a:effectLst>
                  <a:outerShdw blurRad="38100" dist="38100" dir="2700000" algn="tl">
                    <a:srgbClr val="000000"/>
                  </a:outerShdw>
                </a:effectLst>
                <a:latin typeface="Arial Narrow" pitchFamily="34" charset="0"/>
              </a:rPr>
              <a:t> died shortly thereafter. (oops! wrong choice!?) They then placed a man from </a:t>
            </a:r>
            <a:r>
              <a:rPr lang="en-US" sz="2400" dirty="0" err="1" smtClean="0">
                <a:effectLst>
                  <a:outerShdw blurRad="38100" dist="38100" dir="2700000" algn="tl">
                    <a:srgbClr val="000000"/>
                  </a:outerShdw>
                </a:effectLst>
                <a:latin typeface="Arial Narrow" pitchFamily="34" charset="0"/>
              </a:rPr>
              <a:t>Casae</a:t>
            </a:r>
            <a:r>
              <a:rPr lang="en-US" sz="2400" dirty="0" smtClean="0">
                <a:effectLst>
                  <a:outerShdw blurRad="38100" dist="38100" dir="2700000" algn="tl">
                    <a:srgbClr val="000000"/>
                  </a:outerShdw>
                </a:effectLst>
                <a:latin typeface="Arial Narrow" pitchFamily="34" charset="0"/>
              </a:rPr>
              <a:t> </a:t>
            </a:r>
            <a:r>
              <a:rPr lang="en-US" sz="2400" dirty="0" err="1" smtClean="0">
                <a:effectLst>
                  <a:outerShdw blurRad="38100" dist="38100" dir="2700000" algn="tl">
                    <a:srgbClr val="000000"/>
                  </a:outerShdw>
                </a:effectLst>
                <a:latin typeface="Arial Narrow" pitchFamily="34" charset="0"/>
              </a:rPr>
              <a:t>Nigrae</a:t>
            </a:r>
            <a:r>
              <a:rPr lang="en-US" sz="2400" dirty="0" smtClean="0">
                <a:effectLst>
                  <a:outerShdw blurRad="38100" dist="38100" dir="2700000" algn="tl">
                    <a:srgbClr val="000000"/>
                  </a:outerShdw>
                </a:effectLst>
                <a:latin typeface="Arial Narrow" pitchFamily="34" charset="0"/>
              </a:rPr>
              <a:t> named </a:t>
            </a:r>
            <a:r>
              <a:rPr lang="en-US" sz="2400" dirty="0" err="1" smtClean="0">
                <a:effectLst>
                  <a:outerShdw blurRad="38100" dist="38100" dir="2700000" algn="tl">
                    <a:srgbClr val="000000"/>
                  </a:outerShdw>
                </a:effectLst>
                <a:latin typeface="Arial Narrow" pitchFamily="34" charset="0"/>
              </a:rPr>
              <a:t>Donatus</a:t>
            </a:r>
            <a:r>
              <a:rPr lang="en-US" sz="2400" dirty="0" smtClean="0">
                <a:effectLst>
                  <a:outerShdw blurRad="38100" dist="38100" dir="2700000" algn="tl">
                    <a:srgbClr val="000000"/>
                  </a:outerShdw>
                </a:effectLst>
                <a:latin typeface="Arial Narrow" pitchFamily="34" charset="0"/>
              </a:rPr>
              <a:t> in the office. As they then increased in number Constantine (along with the Catholic body) targeted them as enemies taking sides against them.</a:t>
            </a:r>
            <a:endParaRPr lang="en-US" sz="2400" dirty="0">
              <a:effectLst>
                <a:outerShdw blurRad="38100" dist="38100" dir="2700000" algn="tl">
                  <a:srgbClr val="000000"/>
                </a:outerShdw>
              </a:effectLst>
              <a:latin typeface="Arial Narrow" pitchFamily="34" charset="0"/>
            </a:endParaRPr>
          </a:p>
        </p:txBody>
      </p:sp>
      <p:sp>
        <p:nvSpPr>
          <p:cNvPr id="13" name="Subtitle (The Donatists)"/>
          <p:cNvSpPr/>
          <p:nvPr/>
        </p:nvSpPr>
        <p:spPr>
          <a:xfrm>
            <a:off x="457200" y="2743200"/>
            <a:ext cx="22860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Donatists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466781" y="4515139"/>
            <a:ext cx="2659205" cy="2138145"/>
          </a:xfrm>
          <a:prstGeom prst="rect">
            <a:avLst/>
          </a:prstGeom>
          <a:ln>
            <a:noFill/>
          </a:ln>
          <a:effectLst>
            <a:outerShdw blurRad="127000" dist="317500" dir="2700000" algn="ctr" rotWithShape="0">
              <a:srgbClr val="000000">
                <a:alpha val="50000"/>
              </a:srgbClr>
            </a:outerShdw>
            <a:softEdge rad="112500"/>
          </a:effectLst>
        </p:spPr>
      </p:pic>
      <p:sp>
        <p:nvSpPr>
          <p:cNvPr id="15" name="Textbox"/>
          <p:cNvSpPr/>
          <p:nvPr/>
        </p:nvSpPr>
        <p:spPr>
          <a:xfrm>
            <a:off x="508000" y="3383280"/>
            <a:ext cx="8636000" cy="3416320"/>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From the ensuing persecution and hardships brought upon these God-fearing men and women by the Catholics and pagan government, one might re-evaluate the motives of those who gave their life in martyrdom, deeming </a:t>
            </a:r>
          </a:p>
          <a:p>
            <a:pPr marL="2743200"/>
            <a:r>
              <a:rPr lang="en-US" sz="2400" dirty="0" smtClean="0">
                <a:effectLst>
                  <a:outerShdw blurRad="38100" dist="38100" dir="2700000" algn="tl">
                    <a:srgbClr val="000000"/>
                  </a:outerShdw>
                </a:effectLst>
                <a:latin typeface="Arial Narrow" pitchFamily="34" charset="0"/>
              </a:rPr>
              <a:t>them not so superfluous after all.  The Donatists would be branded "narrow-minded bigots" by society today for they pronounced the sacred rites and sacraments performed by other religious bodies void who "were not precisely of their sentiments" </a:t>
            </a:r>
            <a:r>
              <a:rPr lang="en-US" sz="2400" baseline="30000" dirty="0" smtClean="0">
                <a:effectLst>
                  <a:outerShdw blurRad="38100" dist="38100" dir="2700000" algn="tl">
                    <a:srgbClr val="000000"/>
                  </a:outerShdw>
                </a:effectLst>
                <a:latin typeface="Arial Narrow" pitchFamily="34" charset="0"/>
              </a:rPr>
              <a:t>2</a:t>
            </a:r>
            <a:r>
              <a:rPr lang="en-US" sz="2400" dirty="0" smtClean="0">
                <a:effectLst>
                  <a:outerShdw blurRad="38100" dist="38100" dir="2700000" algn="tl">
                    <a:srgbClr val="000000"/>
                  </a:outerShdw>
                </a:effectLst>
                <a:latin typeface="Arial Narrow" pitchFamily="34" charset="0"/>
              </a:rPr>
              <a:t> and rebaptized them.</a:t>
            </a:r>
            <a:endParaRPr lang="en-US" sz="2400" dirty="0">
              <a:effectLst>
                <a:outerShdw blurRad="38100" dist="38100" dir="2700000" algn="tl">
                  <a:srgbClr val="000000"/>
                </a:outerShdw>
              </a:effectLst>
              <a:latin typeface="Arial Narrow" pitchFamily="34" charset="0"/>
            </a:endParaRPr>
          </a:p>
        </p:txBody>
      </p:sp>
      <p:sp>
        <p:nvSpPr>
          <p:cNvPr id="13" name="Subtitle (The Donatists)"/>
          <p:cNvSpPr/>
          <p:nvPr/>
        </p:nvSpPr>
        <p:spPr>
          <a:xfrm>
            <a:off x="457200" y="2743200"/>
            <a:ext cx="22860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Donatists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466781" y="4515139"/>
            <a:ext cx="2659205" cy="2138145"/>
          </a:xfrm>
          <a:prstGeom prst="rect">
            <a:avLst/>
          </a:prstGeom>
          <a:ln>
            <a:noFill/>
          </a:ln>
          <a:effectLst>
            <a:outerShdw blurRad="127000" dist="317500" dir="2700000" algn="ctr" rotWithShape="0">
              <a:srgbClr val="000000">
                <a:alpha val="50000"/>
              </a:srgbClr>
            </a:outerShdw>
            <a:softEdge rad="112500"/>
          </a:effectLst>
        </p:spPr>
      </p:pic>
      <p:sp>
        <p:nvSpPr>
          <p:cNvPr id="15" name="Textbox"/>
          <p:cNvSpPr/>
          <p:nvPr/>
        </p:nvSpPr>
        <p:spPr>
          <a:xfrm>
            <a:off x="395785" y="3383280"/>
            <a:ext cx="8686800" cy="3416320"/>
          </a:xfrm>
          <a:prstGeom prst="rect">
            <a:avLst/>
          </a:prstGeom>
        </p:spPr>
        <p:txBody>
          <a:bodyPr wrap="square">
            <a:spAutoFit/>
          </a:bodyPr>
          <a:lstStyle/>
          <a:p>
            <a:r>
              <a:rPr lang="en-US" sz="2400" dirty="0" err="1" smtClean="0">
                <a:effectLst>
                  <a:outerShdw blurRad="38100" dist="38100" dir="2700000" algn="tl">
                    <a:srgbClr val="000000"/>
                  </a:outerShdw>
                </a:effectLst>
                <a:latin typeface="Arial Narrow" pitchFamily="34" charset="0"/>
              </a:rPr>
              <a:t>Schaff</a:t>
            </a:r>
            <a:r>
              <a:rPr lang="en-US" sz="2400" dirty="0" smtClean="0">
                <a:effectLst>
                  <a:outerShdw blurRad="38100" dist="38100" dir="2700000" algn="tl">
                    <a:srgbClr val="000000"/>
                  </a:outerShdw>
                </a:effectLst>
                <a:latin typeface="Arial Narrow" pitchFamily="34" charset="0"/>
              </a:rPr>
              <a:t> says of these people, "Like the Montanists and </a:t>
            </a:r>
            <a:r>
              <a:rPr lang="en-US" sz="2400" dirty="0" err="1" smtClean="0">
                <a:effectLst>
                  <a:outerShdw blurRad="38100" dist="38100" dir="2700000" algn="tl">
                    <a:srgbClr val="000000"/>
                  </a:outerShdw>
                </a:effectLst>
                <a:latin typeface="Arial Narrow" pitchFamily="34" charset="0"/>
              </a:rPr>
              <a:t>Novatianists</a:t>
            </a:r>
            <a:r>
              <a:rPr lang="en-US" sz="2400" dirty="0" smtClean="0">
                <a:effectLst>
                  <a:outerShdw blurRad="38100" dist="38100" dir="2700000" algn="tl">
                    <a:srgbClr val="000000"/>
                  </a:outerShdw>
                </a:effectLst>
                <a:latin typeface="Arial Narrow" pitchFamily="34" charset="0"/>
              </a:rPr>
              <a:t> they insisted	 on rigorous church discipline and demanded the ex-communication of all unworthy members. " </a:t>
            </a:r>
            <a:r>
              <a:rPr lang="en-US" sz="2400" baseline="30000" dirty="0" smtClean="0">
                <a:effectLst>
                  <a:outerShdw blurRad="38100" dist="38100" dir="2700000" algn="tl">
                    <a:srgbClr val="000000"/>
                  </a:outerShdw>
                </a:effectLst>
                <a:latin typeface="Arial Narrow" pitchFamily="34" charset="0"/>
              </a:rPr>
              <a:t>3</a:t>
            </a:r>
            <a:endParaRPr lang="en-US" sz="2400" dirty="0" smtClean="0">
              <a:effectLst>
                <a:outerShdw blurRad="38100" dist="38100" dir="2700000" algn="tl">
                  <a:srgbClr val="000000"/>
                </a:outerShdw>
              </a:effectLst>
              <a:latin typeface="Arial Narrow" pitchFamily="34" charset="0"/>
            </a:endParaRPr>
          </a:p>
          <a:p>
            <a:pPr marL="2921000"/>
            <a:r>
              <a:rPr lang="en-US" sz="2400" dirty="0" smtClean="0">
                <a:effectLst>
                  <a:outerShdw blurRad="38100" dist="38100" dir="2700000" algn="tl">
                    <a:srgbClr val="000000"/>
                  </a:outerShdw>
                </a:effectLst>
                <a:latin typeface="Arial Narrow" pitchFamily="34" charset="0"/>
              </a:rPr>
              <a:t>The Donatists held the principle that those churches tolerating unworthy members polluted themselves by fellowshipping with them. By their loose discipline they forfeited the qualities of purity and holiness characteristic of a New Testament Church.</a:t>
            </a:r>
            <a:endParaRPr lang="en-US" sz="2400" dirty="0">
              <a:effectLst>
                <a:outerShdw blurRad="38100" dist="38100" dir="2700000" algn="tl">
                  <a:srgbClr val="000000"/>
                </a:outerShdw>
              </a:effectLst>
              <a:latin typeface="Arial Narrow" pitchFamily="34" charset="0"/>
            </a:endParaRPr>
          </a:p>
        </p:txBody>
      </p:sp>
      <p:sp>
        <p:nvSpPr>
          <p:cNvPr id="13" name="Subtitle (The Donatists)"/>
          <p:cNvSpPr/>
          <p:nvPr/>
        </p:nvSpPr>
        <p:spPr>
          <a:xfrm>
            <a:off x="457200" y="2743200"/>
            <a:ext cx="22860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Donatists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466781" y="4515139"/>
            <a:ext cx="2659205" cy="2138145"/>
          </a:xfrm>
          <a:prstGeom prst="rect">
            <a:avLst/>
          </a:prstGeom>
          <a:ln>
            <a:noFill/>
          </a:ln>
          <a:effectLst>
            <a:outerShdw blurRad="127000" dist="317500" dir="2700000" algn="ctr" rotWithShape="0">
              <a:srgbClr val="000000">
                <a:alpha val="50000"/>
              </a:srgbClr>
            </a:outerShdw>
            <a:softEdge rad="112500"/>
          </a:effectLst>
        </p:spPr>
      </p:pic>
      <p:sp>
        <p:nvSpPr>
          <p:cNvPr id="15" name="Textbox"/>
          <p:cNvSpPr/>
          <p:nvPr/>
        </p:nvSpPr>
        <p:spPr>
          <a:xfrm>
            <a:off x="395785" y="3383280"/>
            <a:ext cx="8686800" cy="2831544"/>
          </a:xfrm>
          <a:prstGeom prst="rect">
            <a:avLst/>
          </a:prstGeom>
        </p:spPr>
        <p:txBody>
          <a:bodyPr wrap="square">
            <a:spAutoFit/>
          </a:bodyPr>
          <a:lstStyle/>
          <a:p>
            <a:pPr>
              <a:spcAft>
                <a:spcPts val="1200"/>
              </a:spcAft>
            </a:pPr>
            <a:r>
              <a:rPr lang="en-US" sz="2400" dirty="0" err="1" smtClean="0">
                <a:effectLst>
                  <a:outerShdw blurRad="38100" dist="38100" dir="2700000" algn="tl">
                    <a:srgbClr val="000000"/>
                  </a:outerShdw>
                </a:effectLst>
                <a:latin typeface="Arial Narrow" pitchFamily="34" charset="0"/>
              </a:rPr>
              <a:t>Dupin</a:t>
            </a:r>
            <a:r>
              <a:rPr lang="en-US" sz="2400" dirty="0" smtClean="0">
                <a:effectLst>
                  <a:outerShdw blurRad="38100" dist="38100" dir="2700000" algn="tl">
                    <a:srgbClr val="000000"/>
                  </a:outerShdw>
                </a:effectLst>
                <a:latin typeface="Arial Narrow" pitchFamily="34" charset="0"/>
              </a:rPr>
              <a:t>, a Roman Catholic, said himself the Donatists emphasized the importance of the church of the Lord Jesus in consisting only of holy and just men, If "bad men" mixed In with the saved it would be secretly not openly.</a:t>
            </a:r>
          </a:p>
          <a:p>
            <a:pPr marL="2974975"/>
            <a:r>
              <a:rPr lang="en-US" sz="2400" dirty="0" err="1" smtClean="0">
                <a:effectLst>
                  <a:outerShdw blurRad="38100" dist="38100" dir="2700000" algn="tl">
                    <a:srgbClr val="000000"/>
                  </a:outerShdw>
                </a:effectLst>
                <a:latin typeface="Arial Narrow" pitchFamily="34" charset="0"/>
              </a:rPr>
              <a:t>Bahringer</a:t>
            </a:r>
            <a:r>
              <a:rPr lang="en-US" sz="2400" dirty="0" smtClean="0">
                <a:effectLst>
                  <a:outerShdw blurRad="38100" dist="38100" dir="2700000" algn="tl">
                    <a:srgbClr val="000000"/>
                  </a:outerShdw>
                </a:effectLst>
                <a:latin typeface="Arial Narrow" pitchFamily="34" charset="0"/>
              </a:rPr>
              <a:t>, speaking of the Donatist movement stated they, the Novatians, and the Montanists all desired the church to consist of pure and holy people which only revealed their genuineness.</a:t>
            </a:r>
            <a:endParaRPr lang="en-US" sz="2400" dirty="0">
              <a:effectLst>
                <a:outerShdw blurRad="38100" dist="38100" dir="2700000" algn="tl">
                  <a:srgbClr val="000000"/>
                </a:outerShdw>
              </a:effectLst>
              <a:latin typeface="Arial Narrow" pitchFamily="34" charset="0"/>
            </a:endParaRPr>
          </a:p>
        </p:txBody>
      </p:sp>
      <p:sp>
        <p:nvSpPr>
          <p:cNvPr id="13" name="Subtitle (The Donatists)"/>
          <p:cNvSpPr/>
          <p:nvPr/>
        </p:nvSpPr>
        <p:spPr>
          <a:xfrm>
            <a:off x="457200" y="2743200"/>
            <a:ext cx="22860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Donatists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466781" y="4515139"/>
            <a:ext cx="2659205" cy="2138145"/>
          </a:xfrm>
          <a:prstGeom prst="rect">
            <a:avLst/>
          </a:prstGeom>
          <a:ln>
            <a:noFill/>
          </a:ln>
          <a:effectLst>
            <a:outerShdw blurRad="127000" dist="317500" dir="2700000" algn="ctr" rotWithShape="0">
              <a:srgbClr val="000000">
                <a:alpha val="50000"/>
              </a:srgbClr>
            </a:outerShdw>
            <a:softEdge rad="112500"/>
          </a:effectLst>
        </p:spPr>
      </p:pic>
      <p:sp>
        <p:nvSpPr>
          <p:cNvPr id="15" name="Textbox"/>
          <p:cNvSpPr/>
          <p:nvPr/>
        </p:nvSpPr>
        <p:spPr>
          <a:xfrm>
            <a:off x="395785" y="3383280"/>
            <a:ext cx="8686800" cy="1646605"/>
          </a:xfrm>
          <a:prstGeom prst="rect">
            <a:avLst/>
          </a:prstGeom>
        </p:spPr>
        <p:txBody>
          <a:bodyPr wrap="square">
            <a:spAutoFit/>
          </a:bodyPr>
          <a:lstStyle/>
          <a:p>
            <a:pPr>
              <a:spcAft>
                <a:spcPts val="600"/>
              </a:spcAft>
            </a:pPr>
            <a:r>
              <a:rPr lang="en-US" sz="2400" dirty="0" smtClean="0">
                <a:effectLst>
                  <a:outerShdw blurRad="38100" dist="38100" dir="2700000" algn="tl">
                    <a:srgbClr val="000000"/>
                  </a:outerShdw>
                </a:effectLst>
                <a:latin typeface="Arial Narrow" pitchFamily="34" charset="0"/>
              </a:rPr>
              <a:t>Because of the Donatists’ stand against infant baptism, Augustine, in his declaration against them stated that whoever would deny that little children </a:t>
            </a:r>
          </a:p>
          <a:p>
            <a:pPr marL="2743200">
              <a:spcAft>
                <a:spcPts val="1200"/>
              </a:spcAft>
            </a:pPr>
            <a:r>
              <a:rPr lang="en-US" sz="2400" dirty="0" smtClean="0">
                <a:effectLst>
                  <a:outerShdw blurRad="38100" dist="38100" dir="2700000" algn="tl">
                    <a:srgbClr val="000000"/>
                  </a:outerShdw>
                </a:effectLst>
                <a:latin typeface="Arial Narrow" pitchFamily="34" charset="0"/>
              </a:rPr>
              <a:t>by baptism are saved forever and are free from perdition let them be accursed.</a:t>
            </a:r>
            <a:endParaRPr lang="en-US" sz="2400" dirty="0">
              <a:effectLst>
                <a:outerShdw blurRad="38100" dist="38100" dir="2700000" algn="tl">
                  <a:srgbClr val="000000"/>
                </a:outerShdw>
              </a:effectLst>
              <a:latin typeface="Arial Narrow" pitchFamily="34" charset="0"/>
            </a:endParaRPr>
          </a:p>
        </p:txBody>
      </p:sp>
      <p:sp>
        <p:nvSpPr>
          <p:cNvPr id="13" name="Subtitle (The Donatists)"/>
          <p:cNvSpPr/>
          <p:nvPr/>
        </p:nvSpPr>
        <p:spPr>
          <a:xfrm>
            <a:off x="457200" y="2743200"/>
            <a:ext cx="22860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Donatists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466781" y="4515139"/>
            <a:ext cx="2659205" cy="2138145"/>
          </a:xfrm>
          <a:prstGeom prst="rect">
            <a:avLst/>
          </a:prstGeom>
          <a:ln>
            <a:noFill/>
          </a:ln>
          <a:effectLst>
            <a:outerShdw blurRad="127000" dist="317500" dir="2700000" algn="ctr" rotWithShape="0">
              <a:srgbClr val="000000">
                <a:alpha val="50000"/>
              </a:srgbClr>
            </a:outerShdw>
            <a:softEdge rad="112500"/>
          </a:effectLst>
        </p:spPr>
      </p:pic>
      <p:sp>
        <p:nvSpPr>
          <p:cNvPr id="15" name="Textbox"/>
          <p:cNvSpPr/>
          <p:nvPr/>
        </p:nvSpPr>
        <p:spPr>
          <a:xfrm>
            <a:off x="508000" y="3383280"/>
            <a:ext cx="8636000" cy="3046988"/>
          </a:xfrm>
          <a:prstGeom prst="rect">
            <a:avLst/>
          </a:prstGeom>
        </p:spPr>
        <p:txBody>
          <a:bodyPr wrap="square">
            <a:spAutoFit/>
          </a:bodyPr>
          <a:lstStyle/>
          <a:p>
            <a:r>
              <a:rPr lang="en-US" sz="2400" dirty="0" smtClean="0">
                <a:solidFill>
                  <a:srgbClr val="0070C0"/>
                </a:solidFill>
                <a:effectLst>
                  <a:outerShdw blurRad="38100" dist="38100" dir="2700000" algn="tl">
                    <a:srgbClr val="000000"/>
                  </a:outerShdw>
                </a:effectLst>
                <a:latin typeface="Arial Narrow" pitchFamily="34" charset="0"/>
              </a:rPr>
              <a:t>Roman Emperor Constantine --</a:t>
            </a:r>
            <a:r>
              <a:rPr lang="en-US" sz="2400" dirty="0" smtClean="0">
                <a:effectLst>
                  <a:outerShdw blurRad="38100" dist="38100" dir="2700000" algn="tl">
                    <a:srgbClr val="000000"/>
                  </a:outerShdw>
                </a:effectLst>
                <a:latin typeface="Arial Narrow" pitchFamily="34" charset="0"/>
              </a:rPr>
              <a:t/>
            </a:r>
            <a:br>
              <a:rPr lang="en-US" sz="2400" dirty="0" smtClean="0">
                <a:effectLst>
                  <a:outerShdw blurRad="38100" dist="38100" dir="2700000" algn="tl">
                    <a:srgbClr val="000000"/>
                  </a:outerShdw>
                </a:effectLst>
                <a:latin typeface="Arial Narrow" pitchFamily="34" charset="0"/>
              </a:rPr>
            </a:br>
            <a:r>
              <a:rPr lang="en-US" sz="2400" dirty="0" smtClean="0">
                <a:effectLst>
                  <a:outerShdw blurRad="38100" dist="38100" dir="2700000" algn="tl">
                    <a:srgbClr val="000000"/>
                  </a:outerShdw>
                </a:effectLst>
                <a:latin typeface="Arial Narrow" pitchFamily="34" charset="0"/>
              </a:rPr>
              <a:t>In A.D. 312, Constantine proclaimed freedom of religious convictions to everyone; however to prohibit the Donatists from enjoying such liberties, </a:t>
            </a:r>
          </a:p>
          <a:p>
            <a:pPr marL="2743200"/>
            <a:r>
              <a:rPr lang="en-US" sz="2400" dirty="0" smtClean="0">
                <a:effectLst>
                  <a:outerShdw blurRad="38100" dist="38100" dir="2700000" algn="tl">
                    <a:srgbClr val="000000"/>
                  </a:outerShdw>
                </a:effectLst>
                <a:latin typeface="Arial Narrow" pitchFamily="34" charset="0"/>
              </a:rPr>
              <a:t>their enemies tried to accuse them before the Emperor of being traitors to the Roman government. The Emperor’s decision resulted in the exiling of some and to others' the deprivation of assembling themselves.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
        <p:nvSpPr>
          <p:cNvPr id="12" name="Subtitle (The Donatists)"/>
          <p:cNvSpPr/>
          <p:nvPr/>
        </p:nvSpPr>
        <p:spPr>
          <a:xfrm>
            <a:off x="457200" y="2743200"/>
            <a:ext cx="22860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Donatists</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466781" y="4515139"/>
            <a:ext cx="2659205" cy="2138145"/>
          </a:xfrm>
          <a:prstGeom prst="rect">
            <a:avLst/>
          </a:prstGeom>
          <a:ln>
            <a:noFill/>
          </a:ln>
          <a:effectLst>
            <a:outerShdw blurRad="127000" dist="317500" dir="2700000" algn="ctr" rotWithShape="0">
              <a:srgbClr val="000000">
                <a:alpha val="50000"/>
              </a:srgbClr>
            </a:outerShdw>
            <a:softEdge rad="112500"/>
          </a:effectLst>
        </p:spPr>
      </p:pic>
      <p:sp>
        <p:nvSpPr>
          <p:cNvPr id="14" name="Textbox 3"/>
          <p:cNvSpPr/>
          <p:nvPr/>
        </p:nvSpPr>
        <p:spPr>
          <a:xfrm>
            <a:off x="3439236" y="6027003"/>
            <a:ext cx="5704764" cy="707886"/>
          </a:xfrm>
          <a:prstGeom prst="rect">
            <a:avLst/>
          </a:prstGeom>
        </p:spPr>
        <p:txBody>
          <a:bodyPr wrap="square">
            <a:spAutoFit/>
          </a:bodyPr>
          <a:lstStyle/>
          <a:p>
            <a:r>
              <a:rPr lang="en-US" sz="2000" dirty="0" smtClean="0">
                <a:solidFill>
                  <a:srgbClr val="0070C0"/>
                </a:solidFill>
                <a:effectLst>
                  <a:outerShdw blurRad="38100" dist="38100" dir="2700000" algn="tl">
                    <a:srgbClr val="000000"/>
                  </a:outerShdw>
                </a:effectLst>
                <a:latin typeface="Arial Narrow" pitchFamily="34" charset="0"/>
              </a:rPr>
              <a:t>This truth confirms Baptist baptism in all ages has been as good as gold.</a:t>
            </a:r>
            <a:endParaRPr lang="en-US" sz="2000" dirty="0">
              <a:solidFill>
                <a:srgbClr val="0070C0"/>
              </a:solidFill>
              <a:effectLst>
                <a:outerShdw blurRad="38100" dist="38100" dir="2700000" algn="tl">
                  <a:srgbClr val="000000"/>
                </a:outerShdw>
              </a:effectLst>
              <a:latin typeface="Arial Narrow" pitchFamily="34" charset="0"/>
            </a:endParaRPr>
          </a:p>
        </p:txBody>
      </p:sp>
      <p:sp>
        <p:nvSpPr>
          <p:cNvPr id="13" name="Textbox 2"/>
          <p:cNvSpPr/>
          <p:nvPr/>
        </p:nvSpPr>
        <p:spPr>
          <a:xfrm>
            <a:off x="3405116" y="4114800"/>
            <a:ext cx="5561463" cy="1938992"/>
          </a:xfrm>
          <a:prstGeom prst="rect">
            <a:avLst/>
          </a:prstGeom>
        </p:spPr>
        <p:txBody>
          <a:bodyPr wrap="square">
            <a:spAutoFit/>
          </a:bodyPr>
          <a:lstStyle/>
          <a:p>
            <a:r>
              <a:rPr lang="en-US" sz="2000" i="1" dirty="0" smtClean="0">
                <a:effectLst>
                  <a:outerShdw blurRad="38100" dist="38100" dir="2700000" algn="tl">
                    <a:srgbClr val="000000"/>
                  </a:outerShdw>
                </a:effectLst>
                <a:latin typeface="Arial Narrow" pitchFamily="34" charset="0"/>
              </a:rPr>
              <a:t>“I baptize their members as having an imperfect baptism, and as in reality un-baptized. They will receive my members...as truly baptized, which they would not do if they could discover any fault in our baptism. See, therefore, that the baptism which I give you may hold so holy that not any sacrilegious enemy will have destroyed.”</a:t>
            </a:r>
          </a:p>
        </p:txBody>
      </p:sp>
      <p:sp>
        <p:nvSpPr>
          <p:cNvPr id="15" name="Textbox 1"/>
          <p:cNvSpPr/>
          <p:nvPr/>
        </p:nvSpPr>
        <p:spPr>
          <a:xfrm>
            <a:off x="508000" y="3383280"/>
            <a:ext cx="8636000" cy="707886"/>
          </a:xfrm>
          <a:prstGeom prst="rect">
            <a:avLst/>
          </a:prstGeom>
        </p:spPr>
        <p:txBody>
          <a:bodyPr wrap="square">
            <a:spAutoFit/>
          </a:bodyPr>
          <a:lstStyle/>
          <a:p>
            <a:pPr>
              <a:spcAft>
                <a:spcPts val="600"/>
              </a:spcAft>
            </a:pPr>
            <a:r>
              <a:rPr lang="en-US" sz="2000" dirty="0" err="1" smtClean="0">
                <a:solidFill>
                  <a:srgbClr val="0070C0"/>
                </a:solidFill>
                <a:effectLst>
                  <a:outerShdw blurRad="38100" dist="38100" dir="2700000" algn="tl">
                    <a:srgbClr val="000000"/>
                  </a:outerShdw>
                </a:effectLst>
                <a:latin typeface="Arial Narrow" pitchFamily="34" charset="0"/>
              </a:rPr>
              <a:t>Petillian</a:t>
            </a:r>
            <a:r>
              <a:rPr lang="en-US" sz="2000" dirty="0" smtClean="0">
                <a:solidFill>
                  <a:srgbClr val="0070C0"/>
                </a:solidFill>
                <a:effectLst>
                  <a:outerShdw blurRad="38100" dist="38100" dir="2700000" algn="tl">
                    <a:srgbClr val="000000"/>
                  </a:outerShdw>
                </a:effectLst>
                <a:latin typeface="Arial Narrow" pitchFamily="34" charset="0"/>
              </a:rPr>
              <a:t>, a Donatist pastor, had the following to say about their practice of re-baptizing those coming to them from other religious bodies;</a:t>
            </a:r>
          </a:p>
        </p:txBody>
      </p:sp>
      <p:sp>
        <p:nvSpPr>
          <p:cNvPr id="12" name="Subtitle (The Donatists)"/>
          <p:cNvSpPr/>
          <p:nvPr/>
        </p:nvSpPr>
        <p:spPr>
          <a:xfrm>
            <a:off x="457200" y="2743200"/>
            <a:ext cx="22860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The Donatists</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Persecutors)" descr="GreekColumns-02.jpg"/>
          <p:cNvPicPr>
            <a:picLocks noChangeAspect="1"/>
          </p:cNvPicPr>
          <p:nvPr/>
        </p:nvPicPr>
        <p:blipFill>
          <a:blip r:embed="rId2" cstate="print"/>
          <a:stretch>
            <a:fillRect/>
          </a:stretch>
        </p:blipFill>
        <p:spPr>
          <a:xfrm>
            <a:off x="262032" y="3657470"/>
            <a:ext cx="2303747" cy="3036757"/>
          </a:xfrm>
          <a:prstGeom prst="rect">
            <a:avLst/>
          </a:prstGeom>
          <a:ln>
            <a:noFill/>
          </a:ln>
          <a:effectLst>
            <a:outerShdw blurRad="127000" dist="317500" dir="2700000" algn="ctr" rotWithShape="0">
              <a:srgbClr val="000000">
                <a:alpha val="50000"/>
              </a:srgbClr>
            </a:outerShdw>
            <a:softEdge rad="112500"/>
          </a:effectLst>
        </p:spPr>
      </p:pic>
      <p:sp>
        <p:nvSpPr>
          <p:cNvPr id="15" name="Textbox"/>
          <p:cNvSpPr/>
          <p:nvPr/>
        </p:nvSpPr>
        <p:spPr>
          <a:xfrm>
            <a:off x="2756848" y="3383280"/>
            <a:ext cx="6387152" cy="2831544"/>
          </a:xfrm>
          <a:prstGeom prst="rect">
            <a:avLst/>
          </a:prstGeom>
        </p:spPr>
        <p:txBody>
          <a:bodyPr wrap="square">
            <a:spAutoFit/>
          </a:bodyPr>
          <a:lstStyle/>
          <a:p>
            <a:pPr>
              <a:spcAft>
                <a:spcPts val="1200"/>
              </a:spcAft>
            </a:pPr>
            <a:r>
              <a:rPr lang="en-US" sz="2400" dirty="0" smtClean="0">
                <a:effectLst>
                  <a:outerShdw blurRad="38100" dist="38100" dir="2700000" algn="tl">
                    <a:srgbClr val="000000"/>
                  </a:outerShdw>
                </a:effectLst>
                <a:latin typeface="Arial Narrow" pitchFamily="34" charset="0"/>
              </a:rPr>
              <a:t>Much of Baptist history owes itself to its enemies. Their confessions of Baptistic beliefs, practices and articles of faith as being the same as the early churches carries much weight.</a:t>
            </a:r>
          </a:p>
          <a:p>
            <a:r>
              <a:rPr lang="en-US" sz="2400" dirty="0" smtClean="0">
                <a:effectLst>
                  <a:outerShdw blurRad="38100" dist="38100" dir="2700000" algn="tl">
                    <a:srgbClr val="000000"/>
                  </a:outerShdw>
                </a:effectLst>
                <a:latin typeface="Arial Narrow" pitchFamily="34" charset="0"/>
              </a:rPr>
              <a:t>The following will underscore a few of the testimonies of these otter so called “Christian” groups who place Baptists at the front of the line in church perpetuity.</a:t>
            </a:r>
            <a:endParaRPr lang="en-US" sz="2400" dirty="0">
              <a:effectLst>
                <a:outerShdw blurRad="38100" dist="38100" dir="2700000" algn="tl">
                  <a:srgbClr val="000000"/>
                </a:outerShdw>
              </a:effectLst>
              <a:latin typeface="Arial Narrow" pitchFamily="34" charset="0"/>
            </a:endParaRPr>
          </a:p>
        </p:txBody>
      </p:sp>
      <p:sp>
        <p:nvSpPr>
          <p:cNvPr id="13" name="Subtitle (From the Enemy's Mouth)"/>
          <p:cNvSpPr/>
          <p:nvPr/>
        </p:nvSpPr>
        <p:spPr>
          <a:xfrm>
            <a:off x="457199" y="2743200"/>
            <a:ext cx="36576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From the Enemy’s Mouth</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Persecutors)" descr="GreekColumns-02.jpg"/>
          <p:cNvPicPr>
            <a:picLocks noChangeAspect="1"/>
          </p:cNvPicPr>
          <p:nvPr/>
        </p:nvPicPr>
        <p:blipFill>
          <a:blip r:embed="rId2" cstate="print"/>
          <a:stretch>
            <a:fillRect/>
          </a:stretch>
        </p:blipFill>
        <p:spPr>
          <a:xfrm>
            <a:off x="262032" y="3657470"/>
            <a:ext cx="2303747" cy="3036757"/>
          </a:xfrm>
          <a:prstGeom prst="rect">
            <a:avLst/>
          </a:prstGeom>
          <a:ln>
            <a:noFill/>
          </a:ln>
          <a:effectLst>
            <a:outerShdw blurRad="127000" dist="317500" dir="2700000" algn="ctr" rotWithShape="0">
              <a:srgbClr val="000000">
                <a:alpha val="50000"/>
              </a:srgbClr>
            </a:outerShdw>
            <a:softEdge rad="112500"/>
          </a:effectLst>
        </p:spPr>
      </p:pic>
      <p:sp>
        <p:nvSpPr>
          <p:cNvPr id="14" name="Textbox 2"/>
          <p:cNvSpPr/>
          <p:nvPr/>
        </p:nvSpPr>
        <p:spPr>
          <a:xfrm>
            <a:off x="2926080" y="4572000"/>
            <a:ext cx="5943600" cy="2031325"/>
          </a:xfrm>
          <a:prstGeom prst="rect">
            <a:avLst/>
          </a:prstGeom>
        </p:spPr>
        <p:txBody>
          <a:bodyPr wrap="square">
            <a:spAutoFit/>
          </a:bodyPr>
          <a:lstStyle/>
          <a:p>
            <a:r>
              <a:rPr lang="en-US" i="1" dirty="0" smtClean="0">
                <a:effectLst>
                  <a:outerShdw blurRad="38100" dist="38100" dir="2700000" algn="tl">
                    <a:srgbClr val="000000"/>
                  </a:outerShdw>
                </a:effectLst>
              </a:rPr>
              <a:t>"In a word, I found among them that one great and </a:t>
            </a:r>
            <a:r>
              <a:rPr lang="en-US" i="1" dirty="0" err="1" smtClean="0">
                <a:effectLst>
                  <a:outerShdw blurRad="38100" dist="38100" dir="2700000" algn="tl">
                    <a:srgbClr val="000000"/>
                  </a:outerShdw>
                </a:effectLst>
              </a:rPr>
              <a:t>wonderfull</a:t>
            </a:r>
            <a:r>
              <a:rPr lang="en-US" i="1" dirty="0" smtClean="0">
                <a:effectLst>
                  <a:outerShdw blurRad="38100" dist="38100" dir="2700000" algn="tl">
                    <a:srgbClr val="000000"/>
                  </a:outerShdw>
                </a:effectLst>
              </a:rPr>
              <a:t> </a:t>
            </a:r>
            <a:r>
              <a:rPr lang="en-US" i="1" baseline="-25000" dirty="0" smtClean="0">
                <a:effectLst>
                  <a:outerShdw blurRad="38100" dist="38100" dir="2700000" algn="tl">
                    <a:srgbClr val="000000"/>
                  </a:outerShdw>
                </a:effectLst>
              </a:rPr>
              <a:t>[SIC]</a:t>
            </a:r>
            <a:r>
              <a:rPr lang="en-US" i="1" dirty="0" smtClean="0">
                <a:effectLst>
                  <a:outerShdw blurRad="38100" dist="38100" dir="2700000" algn="tl">
                    <a:srgbClr val="000000"/>
                  </a:outerShdw>
                </a:effectLst>
              </a:rPr>
              <a:t> thing, scarce ever so much as heard of in the Pope's Church, to wit, that laying aside the Doctrines of men, so far as they were able, they meditated in the Law of the Lord night and day; and that they were skilled and ready in the scriptures, whereas in the Papacy our Masters themselves wholly neglected the scriptures."</a:t>
            </a:r>
            <a:endParaRPr lang="en-US" i="1" dirty="0">
              <a:effectLst>
                <a:outerShdw blurRad="38100" dist="38100" dir="2700000" algn="tl">
                  <a:srgbClr val="000000"/>
                </a:outerShdw>
              </a:effectLst>
            </a:endParaRPr>
          </a:p>
        </p:txBody>
      </p:sp>
      <p:sp>
        <p:nvSpPr>
          <p:cNvPr id="12" name="Textbox 1"/>
          <p:cNvSpPr/>
          <p:nvPr/>
        </p:nvSpPr>
        <p:spPr>
          <a:xfrm>
            <a:off x="2926080" y="4114800"/>
            <a:ext cx="4346190" cy="400110"/>
          </a:xfrm>
          <a:prstGeom prst="rect">
            <a:avLst/>
          </a:prstGeom>
        </p:spPr>
        <p:txBody>
          <a:bodyPr wrap="none">
            <a:spAutoFit/>
          </a:bodyPr>
          <a:lstStyle/>
          <a:p>
            <a:r>
              <a:rPr lang="en-US" sz="2000" dirty="0" smtClean="0">
                <a:solidFill>
                  <a:srgbClr val="0070C0"/>
                </a:solidFill>
                <a:effectLst>
                  <a:outerShdw blurRad="38100" dist="38100" dir="2700000" algn="tl">
                    <a:srgbClr val="000000">
                      <a:alpha val="98000"/>
                    </a:srgbClr>
                  </a:outerShdw>
                </a:effectLst>
              </a:rPr>
              <a:t>Martin Luther said of the Waldenses,</a:t>
            </a:r>
            <a:endParaRPr lang="en-US" sz="2000" dirty="0">
              <a:solidFill>
                <a:srgbClr val="0070C0"/>
              </a:solidFill>
              <a:effectLst>
                <a:outerShdw blurRad="38100" dist="38100" dir="2700000" algn="tl">
                  <a:srgbClr val="000000">
                    <a:alpha val="98000"/>
                  </a:srgbClr>
                </a:outerShdw>
              </a:effectLst>
            </a:endParaRPr>
          </a:p>
        </p:txBody>
      </p:sp>
      <p:sp>
        <p:nvSpPr>
          <p:cNvPr id="15" name="Paragraph Heading"/>
          <p:cNvSpPr/>
          <p:nvPr/>
        </p:nvSpPr>
        <p:spPr>
          <a:xfrm>
            <a:off x="2926080" y="3474720"/>
            <a:ext cx="5882185" cy="461665"/>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pPr>
              <a:spcAft>
                <a:spcPts val="1200"/>
              </a:spcAft>
            </a:pPr>
            <a:r>
              <a:rPr lang="en-US" sz="2400" b="1" spc="150" dirty="0" smtClean="0">
                <a:ln w="11430"/>
                <a:solidFill>
                  <a:srgbClr val="FFC000"/>
                </a:solidFill>
                <a:effectLst>
                  <a:outerShdw blurRad="38100" dist="38100" dir="2700000" algn="tl" rotWithShape="0">
                    <a:srgbClr val="000000"/>
                  </a:outerShdw>
                </a:effectLst>
                <a:latin typeface="Arial Narrow" pitchFamily="34" charset="0"/>
              </a:rPr>
              <a:t>Martin Luther (founder of the Lutherans)</a:t>
            </a:r>
            <a:endParaRPr lang="en-US" sz="2400" b="1" spc="150" dirty="0">
              <a:ln w="11430"/>
              <a:solidFill>
                <a:srgbClr val="FFC000"/>
              </a:solidFill>
              <a:effectLst>
                <a:outerShdw blurRad="38100" dist="38100" dir="2700000" algn="tl" rotWithShape="0">
                  <a:srgbClr val="000000"/>
                </a:outerShdw>
              </a:effectLst>
              <a:latin typeface="Arial Narrow" pitchFamily="34" charset="0"/>
            </a:endParaRPr>
          </a:p>
        </p:txBody>
      </p:sp>
      <p:sp>
        <p:nvSpPr>
          <p:cNvPr id="13" name="Subtitle (From the Enemy's Mouth)"/>
          <p:cNvSpPr/>
          <p:nvPr/>
        </p:nvSpPr>
        <p:spPr>
          <a:xfrm>
            <a:off x="457199" y="2743200"/>
            <a:ext cx="36576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From the Enemy’s Mouth</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262032" y="3657470"/>
            <a:ext cx="2303747" cy="3036757"/>
          </a:xfrm>
          <a:prstGeom prst="rect">
            <a:avLst/>
          </a:prstGeom>
          <a:ln>
            <a:noFill/>
          </a:ln>
          <a:effectLst>
            <a:outerShdw blurRad="127000" dist="317500" dir="2700000" algn="ctr" rotWithShape="0">
              <a:srgbClr val="000000">
                <a:alpha val="50000"/>
              </a:srgbClr>
            </a:outerShdw>
            <a:softEdge rad="112500"/>
          </a:effectLst>
        </p:spPr>
      </p:pic>
      <p:sp>
        <p:nvSpPr>
          <p:cNvPr id="14" name="Textbox 2"/>
          <p:cNvSpPr/>
          <p:nvPr/>
        </p:nvSpPr>
        <p:spPr>
          <a:xfrm>
            <a:off x="2852382" y="4377097"/>
            <a:ext cx="6291618" cy="1569660"/>
          </a:xfrm>
          <a:prstGeom prst="rect">
            <a:avLst/>
          </a:prstGeom>
        </p:spPr>
        <p:txBody>
          <a:bodyPr wrap="square">
            <a:spAutoFit/>
          </a:bodyPr>
          <a:lstStyle/>
          <a:p>
            <a:r>
              <a:rPr lang="en-US" sz="2400" i="1" dirty="0" smtClean="0">
                <a:effectLst>
                  <a:outerShdw blurRad="38100" dist="38100" dir="2700000" algn="tl">
                    <a:srgbClr val="000000"/>
                  </a:outerShdw>
                </a:effectLst>
                <a:latin typeface="Arial Narrow" pitchFamily="34" charset="0"/>
              </a:rPr>
              <a:t>“Before the rise of Luther and Calvin, there lay secreted in almost all the countries of Europe persons who adhered tenaciously to the principles of modern Dutch Baptists.”</a:t>
            </a:r>
            <a:endParaRPr lang="en-US" sz="2400" i="1" dirty="0">
              <a:effectLst>
                <a:outerShdw blurRad="38100" dist="38100" dir="2700000" algn="tl">
                  <a:srgbClr val="000000"/>
                </a:outerShdw>
              </a:effectLst>
              <a:latin typeface="Arial Narrow" pitchFamily="34" charset="0"/>
            </a:endParaRPr>
          </a:p>
        </p:txBody>
      </p:sp>
      <p:sp>
        <p:nvSpPr>
          <p:cNvPr id="15" name="Paragraph Heading"/>
          <p:cNvSpPr/>
          <p:nvPr/>
        </p:nvSpPr>
        <p:spPr>
          <a:xfrm>
            <a:off x="2926080" y="3474720"/>
            <a:ext cx="4626591" cy="461665"/>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pPr>
              <a:spcAft>
                <a:spcPts val="1200"/>
              </a:spcAft>
            </a:pPr>
            <a:r>
              <a:rPr lang="en-US" sz="2400" b="1" spc="150" dirty="0" smtClean="0">
                <a:ln w="11430"/>
                <a:solidFill>
                  <a:srgbClr val="FFC000"/>
                </a:solidFill>
                <a:effectLst>
                  <a:outerShdw blurRad="38100" dist="38100" dir="2700000" algn="tl" rotWithShape="0">
                    <a:srgbClr val="000000"/>
                  </a:outerShdw>
                </a:effectLst>
                <a:latin typeface="Arial Narrow" pitchFamily="34" charset="0"/>
              </a:rPr>
              <a:t>Mosheim (Lutheran Historian)</a:t>
            </a:r>
            <a:endParaRPr lang="en-US" sz="2400" b="1" spc="150" dirty="0">
              <a:ln w="11430"/>
              <a:solidFill>
                <a:srgbClr val="FFC000"/>
              </a:solidFill>
              <a:effectLst>
                <a:outerShdw blurRad="38100" dist="38100" dir="2700000" algn="tl" rotWithShape="0">
                  <a:srgbClr val="000000"/>
                </a:outerShdw>
              </a:effectLst>
              <a:latin typeface="Arial Narrow" pitchFamily="34" charset="0"/>
            </a:endParaRPr>
          </a:p>
        </p:txBody>
      </p:sp>
      <p:sp>
        <p:nvSpPr>
          <p:cNvPr id="13" name="Subtitle (From the Enemy's Mouth)"/>
          <p:cNvSpPr/>
          <p:nvPr/>
        </p:nvSpPr>
        <p:spPr>
          <a:xfrm>
            <a:off x="457199" y="2743200"/>
            <a:ext cx="36576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From the Enemy’s Mouth</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23" name="Image (Anabaptist Bible)" descr="GreekColumns-02.jpg"/>
          <p:cNvPicPr>
            <a:picLocks noChangeAspect="1"/>
          </p:cNvPicPr>
          <p:nvPr/>
        </p:nvPicPr>
        <p:blipFill>
          <a:blip r:embed="rId2" cstate="print"/>
          <a:stretch>
            <a:fillRect/>
          </a:stretch>
        </p:blipFill>
        <p:spPr>
          <a:xfrm>
            <a:off x="365760" y="4572000"/>
            <a:ext cx="2286000" cy="1714499"/>
          </a:xfrm>
          <a:prstGeom prst="roundRect">
            <a:avLst>
              <a:gd name="adj" fmla="val 16667"/>
            </a:avLst>
          </a:prstGeom>
          <a:solidFill>
            <a:schemeClr val="tx1">
              <a:lumMod val="85000"/>
            </a:schemeClr>
          </a:solidFill>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9" name="Textbox 2"/>
          <p:cNvSpPr txBox="1"/>
          <p:nvPr/>
        </p:nvSpPr>
        <p:spPr>
          <a:xfrm>
            <a:off x="2917371" y="4114800"/>
            <a:ext cx="6226629" cy="1384995"/>
          </a:xfrm>
          <a:prstGeom prst="rect">
            <a:avLst/>
          </a:prstGeom>
          <a:noFill/>
        </p:spPr>
        <p:txBody>
          <a:bodyPr wrap="square">
            <a:spAutoFit/>
          </a:bodyPr>
          <a:lstStyle/>
          <a:p>
            <a:pPr>
              <a:spcAft>
                <a:spcPts val="600"/>
              </a:spcAft>
              <a:defRPr/>
            </a:pPr>
            <a:r>
              <a:rPr lang="en-US" sz="2800" dirty="0" smtClean="0">
                <a:effectLst>
                  <a:outerShdw blurRad="38100" dist="38100" dir="2700000" algn="tl">
                    <a:srgbClr val="000000"/>
                  </a:outerShdw>
                </a:effectLst>
                <a:latin typeface="Arial Narrow" pitchFamily="34" charset="0"/>
              </a:rPr>
              <a:t>who've </a:t>
            </a:r>
            <a:r>
              <a:rPr lang="en-US" sz="2800" dirty="0">
                <a:effectLst>
                  <a:outerShdw blurRad="38100" dist="38100" dir="2700000" algn="tl">
                    <a:srgbClr val="000000"/>
                  </a:outerShdw>
                </a:effectLst>
                <a:latin typeface="Arial Narrow" pitchFamily="34" charset="0"/>
              </a:rPr>
              <a:t>held the scriptures in high esteems teaching, </a:t>
            </a:r>
            <a:r>
              <a:rPr lang="en-US" sz="2800" dirty="0" smtClean="0">
                <a:effectLst>
                  <a:outerShdw blurRad="38100" dist="38100" dir="2700000" algn="tl">
                    <a:srgbClr val="000000"/>
                  </a:outerShdw>
                </a:effectLst>
                <a:latin typeface="Arial Narrow" pitchFamily="34" charset="0"/>
              </a:rPr>
              <a:t>preaching and living out the principles of God's Word.</a:t>
            </a:r>
            <a:endParaRPr lang="en-US" sz="2800" dirty="0">
              <a:effectLst>
                <a:outerShdw blurRad="38100" dist="38100" dir="2700000" algn="tl">
                  <a:srgbClr val="000000"/>
                </a:outerShdw>
              </a:effectLst>
              <a:latin typeface="Arial Narrow" pitchFamily="34" charset="0"/>
            </a:endParaRPr>
          </a:p>
        </p:txBody>
      </p:sp>
      <p:sp>
        <p:nvSpPr>
          <p:cNvPr id="10" name="Textbox 1"/>
          <p:cNvSpPr txBox="1"/>
          <p:nvPr/>
        </p:nvSpPr>
        <p:spPr>
          <a:xfrm>
            <a:off x="457200" y="2743200"/>
            <a:ext cx="8229599" cy="1384995"/>
          </a:xfrm>
          <a:prstGeom prst="rect">
            <a:avLst/>
          </a:prstGeom>
          <a:noFill/>
        </p:spPr>
        <p:txBody>
          <a:bodyPr wrap="square">
            <a:spAutoFit/>
          </a:bodyPr>
          <a:lstStyle/>
          <a:p>
            <a:pPr>
              <a:spcAft>
                <a:spcPts val="0"/>
              </a:spcAft>
              <a:defRPr/>
            </a:pPr>
            <a:r>
              <a:rPr lang="en-US" sz="2800" dirty="0">
                <a:effectLst>
                  <a:outerShdw blurRad="38100" dist="38100" dir="2700000" algn="tl">
                    <a:srgbClr val="000000"/>
                  </a:outerShdw>
                </a:effectLst>
                <a:latin typeface="Arial Narrow" pitchFamily="34" charset="0"/>
              </a:rPr>
              <a:t>That the Baptist movement traces back through the ages to New Testament times proves them as the only authoritative bodies existing </a:t>
            </a:r>
            <a:r>
              <a:rPr lang="en-US" sz="2800" dirty="0" smtClean="0">
                <a:effectLst>
                  <a:outerShdw blurRad="38100" dist="38100" dir="2700000" algn="tl">
                    <a:srgbClr val="000000"/>
                  </a:outerShdw>
                </a:effectLst>
                <a:latin typeface="Arial Narrow" pitchFamily="34" charset="0"/>
              </a:rPr>
              <a:t>today. In history they've always been a people </a:t>
            </a:r>
            <a:endParaRPr lang="en-US" sz="2800" dirty="0">
              <a:effectLst>
                <a:outerShdw blurRad="38100" dist="38100" dir="2700000" algn="tl">
                  <a:srgbClr val="000000"/>
                </a:outerShdw>
              </a:effectLst>
              <a:latin typeface="Arial Narrow" pitchFamily="34" charset="0"/>
            </a:endParaRPr>
          </a:p>
        </p:txBody>
      </p:sp>
      <p:sp>
        <p:nvSpPr>
          <p:cNvPr id="13"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The Baptist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7" name="Header Group"/>
          <p:cNvGrpSpPr/>
          <p:nvPr/>
        </p:nvGrpSpPr>
        <p:grpSpPr>
          <a:xfrm>
            <a:off x="188913" y="203654"/>
            <a:ext cx="8955087" cy="2342309"/>
            <a:chOff x="188913" y="203654"/>
            <a:chExt cx="8955087" cy="2342309"/>
          </a:xfrm>
        </p:grpSpPr>
        <p:pic>
          <p:nvPicPr>
            <p:cNvPr id="18"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9"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262032" y="3657470"/>
            <a:ext cx="2303747" cy="3036757"/>
          </a:xfrm>
          <a:prstGeom prst="rect">
            <a:avLst/>
          </a:prstGeom>
          <a:ln>
            <a:noFill/>
          </a:ln>
          <a:effectLst>
            <a:outerShdw blurRad="127000" dist="317500" dir="2700000" algn="ctr" rotWithShape="0">
              <a:srgbClr val="000000">
                <a:alpha val="50000"/>
              </a:srgbClr>
            </a:outerShdw>
            <a:softEdge rad="112500"/>
          </a:effectLst>
        </p:spPr>
      </p:pic>
      <p:sp>
        <p:nvSpPr>
          <p:cNvPr id="14" name="Textbox"/>
          <p:cNvSpPr/>
          <p:nvPr/>
        </p:nvSpPr>
        <p:spPr>
          <a:xfrm>
            <a:off x="2743200" y="4114800"/>
            <a:ext cx="6400800" cy="1938992"/>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“It must have already occurred to our readers that the Baptists are the same sect of Christians that were formerly described as Anabaptists. Indeed this seems to have been their leading principle from the time of Tertullian to the present time.”</a:t>
            </a:r>
            <a:endParaRPr lang="en-US" sz="2400" i="1" dirty="0">
              <a:effectLst>
                <a:outerShdw blurRad="38100" dist="38100" dir="2700000" algn="tl">
                  <a:srgbClr val="000000"/>
                </a:outerShdw>
              </a:effectLst>
              <a:latin typeface="Arial Narrow" pitchFamily="34" charset="0"/>
            </a:endParaRPr>
          </a:p>
        </p:txBody>
      </p:sp>
      <p:sp>
        <p:nvSpPr>
          <p:cNvPr id="15" name="Paragraph Heading"/>
          <p:cNvSpPr/>
          <p:nvPr/>
        </p:nvSpPr>
        <p:spPr>
          <a:xfrm>
            <a:off x="2926080" y="3474720"/>
            <a:ext cx="5779827" cy="461665"/>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pPr>
              <a:spcAft>
                <a:spcPts val="1200"/>
              </a:spcAft>
            </a:pPr>
            <a:r>
              <a:rPr lang="en-US" sz="2400" b="1" spc="150" dirty="0" smtClean="0">
                <a:ln w="11430"/>
                <a:solidFill>
                  <a:srgbClr val="FFC000"/>
                </a:solidFill>
                <a:effectLst>
                  <a:outerShdw blurRad="38100" dist="38100" dir="2700000" algn="tl" rotWithShape="0">
                    <a:srgbClr val="000000"/>
                  </a:outerShdw>
                </a:effectLst>
                <a:latin typeface="Arial Narrow" pitchFamily="34" charset="0"/>
              </a:rPr>
              <a:t>Edinburg Cyclopedia (Presbyterian)</a:t>
            </a:r>
            <a:endParaRPr lang="en-US" sz="2400" b="1" spc="150" dirty="0">
              <a:ln w="11430"/>
              <a:solidFill>
                <a:srgbClr val="FFC000"/>
              </a:solidFill>
              <a:effectLst>
                <a:outerShdw blurRad="38100" dist="38100" dir="2700000" algn="tl" rotWithShape="0">
                  <a:srgbClr val="000000"/>
                </a:outerShdw>
              </a:effectLst>
              <a:latin typeface="Arial Narrow" pitchFamily="34" charset="0"/>
            </a:endParaRPr>
          </a:p>
        </p:txBody>
      </p:sp>
      <p:sp>
        <p:nvSpPr>
          <p:cNvPr id="13" name="Subtitle (From the Enemy's Mouth)"/>
          <p:cNvSpPr/>
          <p:nvPr/>
        </p:nvSpPr>
        <p:spPr>
          <a:xfrm>
            <a:off x="457199" y="2743200"/>
            <a:ext cx="36576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From the Enemy’s Mouth</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
        <p:nvSpPr>
          <p:cNvPr id="12" name="Rectangle 11"/>
          <p:cNvSpPr/>
          <p:nvPr/>
        </p:nvSpPr>
        <p:spPr>
          <a:xfrm>
            <a:off x="3063921" y="6026456"/>
            <a:ext cx="5588759" cy="646331"/>
          </a:xfrm>
          <a:prstGeom prst="rect">
            <a:avLst/>
          </a:prstGeom>
        </p:spPr>
        <p:txBody>
          <a:bodyPr wrap="square">
            <a:spAutoFit/>
          </a:bodyPr>
          <a:lstStyle/>
          <a:p>
            <a:r>
              <a:rPr lang="en-US" u="sng" dirty="0" smtClean="0">
                <a:solidFill>
                  <a:srgbClr val="002060"/>
                </a:solidFill>
                <a:latin typeface="Arial Narrow" pitchFamily="34" charset="0"/>
              </a:rPr>
              <a:t>Note</a:t>
            </a:r>
            <a:r>
              <a:rPr lang="en-US" dirty="0" smtClean="0">
                <a:solidFill>
                  <a:srgbClr val="002060"/>
                </a:solidFill>
                <a:latin typeface="Arial Narrow" pitchFamily="34" charset="0"/>
              </a:rPr>
              <a:t>: Tertullian was born just fifty years after the death of the Apostle John</a:t>
            </a:r>
            <a:endParaRPr lang="en-US" dirty="0">
              <a:solidFill>
                <a:srgbClr val="00206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262032" y="3657470"/>
            <a:ext cx="2303747" cy="3036757"/>
          </a:xfrm>
          <a:prstGeom prst="rect">
            <a:avLst/>
          </a:prstGeom>
          <a:ln>
            <a:noFill/>
          </a:ln>
          <a:effectLst>
            <a:outerShdw blurRad="127000" dist="317500" dir="2700000" algn="ctr" rotWithShape="0">
              <a:srgbClr val="000000">
                <a:alpha val="50000"/>
              </a:srgbClr>
            </a:outerShdw>
            <a:softEdge rad="112500"/>
          </a:effectLst>
        </p:spPr>
      </p:pic>
      <p:sp>
        <p:nvSpPr>
          <p:cNvPr id="14" name="Textbox"/>
          <p:cNvSpPr/>
          <p:nvPr/>
        </p:nvSpPr>
        <p:spPr>
          <a:xfrm>
            <a:off x="2988858" y="4377097"/>
            <a:ext cx="6155141" cy="1569660"/>
          </a:xfrm>
          <a:prstGeom prst="rect">
            <a:avLst/>
          </a:prstGeom>
        </p:spPr>
        <p:txBody>
          <a:bodyPr wrap="square">
            <a:spAutoFit/>
          </a:bodyPr>
          <a:lstStyle/>
          <a:p>
            <a:r>
              <a:rPr lang="en-US" sz="2400" dirty="0" smtClean="0">
                <a:effectLst>
                  <a:outerShdw blurRad="38100" dist="38100" dir="2700000" algn="tl">
                    <a:srgbClr val="000000"/>
                  </a:outerShdw>
                </a:effectLst>
                <a:latin typeface="Arial Narrow" pitchFamily="34" charset="0"/>
              </a:rPr>
              <a:t>“There is no proof or hint in the New Testament that the apostles baptized infants or ordered them to be baptized” (John Joseph Ignatius </a:t>
            </a:r>
            <a:r>
              <a:rPr lang="en-US" sz="2400" dirty="0" err="1" smtClean="0">
                <a:effectLst>
                  <a:outerShdw blurRad="38100" dist="38100" dir="2700000" algn="tl">
                    <a:srgbClr val="000000"/>
                  </a:outerShdw>
                </a:effectLst>
                <a:latin typeface="Arial Narrow" pitchFamily="34" charset="0"/>
              </a:rPr>
              <a:t>Dollinger</a:t>
            </a:r>
            <a:r>
              <a:rPr lang="en-US" sz="2400" dirty="0" smtClean="0">
                <a:effectLst>
                  <a:outerShdw blurRad="38100" dist="38100" dir="2700000" algn="tl">
                    <a:srgbClr val="000000"/>
                  </a:outerShdw>
                </a:effectLst>
                <a:latin typeface="Arial Narrow" pitchFamily="34" charset="0"/>
              </a:rPr>
              <a:t>, The First Age of the Church – Vol. II, page 184)</a:t>
            </a:r>
            <a:endParaRPr lang="en-US" sz="2400" i="1" dirty="0">
              <a:effectLst>
                <a:outerShdw blurRad="38100" dist="38100" dir="2700000" algn="tl">
                  <a:srgbClr val="000000"/>
                </a:outerShdw>
              </a:effectLst>
              <a:latin typeface="Arial Narrow" pitchFamily="34" charset="0"/>
            </a:endParaRPr>
          </a:p>
        </p:txBody>
      </p:sp>
      <p:sp>
        <p:nvSpPr>
          <p:cNvPr id="15" name="Paragraph Heading"/>
          <p:cNvSpPr/>
          <p:nvPr/>
        </p:nvSpPr>
        <p:spPr>
          <a:xfrm>
            <a:off x="2926080" y="3474720"/>
            <a:ext cx="5779827" cy="461665"/>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pPr>
              <a:spcAft>
                <a:spcPts val="1200"/>
              </a:spcAft>
            </a:pPr>
            <a:r>
              <a:rPr lang="en-US" sz="2400" b="1" spc="150" dirty="0" err="1" smtClean="0">
                <a:ln w="11430"/>
                <a:solidFill>
                  <a:srgbClr val="FFC000"/>
                </a:solidFill>
                <a:effectLst>
                  <a:outerShdw blurRad="38100" dist="38100" dir="2700000" algn="tl" rotWithShape="0">
                    <a:srgbClr val="000000"/>
                  </a:outerShdw>
                </a:effectLst>
                <a:latin typeface="Arial Narrow" pitchFamily="34" charset="0"/>
              </a:rPr>
              <a:t>Dollinger</a:t>
            </a:r>
            <a:r>
              <a:rPr lang="en-US" sz="2400" b="1" spc="150" dirty="0" smtClean="0">
                <a:ln w="11430"/>
                <a:solidFill>
                  <a:srgbClr val="FFC000"/>
                </a:solidFill>
                <a:effectLst>
                  <a:outerShdw blurRad="38100" dist="38100" dir="2700000" algn="tl" rotWithShape="0">
                    <a:srgbClr val="000000"/>
                  </a:outerShdw>
                </a:effectLst>
                <a:latin typeface="Arial Narrow" pitchFamily="34" charset="0"/>
              </a:rPr>
              <a:t> (Catholic Scholar)</a:t>
            </a:r>
            <a:endParaRPr lang="en-US" sz="2400" b="1" spc="150" dirty="0">
              <a:ln w="11430"/>
              <a:solidFill>
                <a:srgbClr val="FFC000"/>
              </a:solidFill>
              <a:effectLst>
                <a:outerShdw blurRad="38100" dist="38100" dir="2700000" algn="tl" rotWithShape="0">
                  <a:srgbClr val="000000"/>
                </a:outerShdw>
              </a:effectLst>
              <a:latin typeface="Arial Narrow" pitchFamily="34" charset="0"/>
            </a:endParaRPr>
          </a:p>
        </p:txBody>
      </p:sp>
      <p:sp>
        <p:nvSpPr>
          <p:cNvPr id="13" name="Subtitle (From the Enemy's Mouth)"/>
          <p:cNvSpPr/>
          <p:nvPr/>
        </p:nvSpPr>
        <p:spPr>
          <a:xfrm>
            <a:off x="457199" y="2743200"/>
            <a:ext cx="36576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From the Enemy’s Mouth</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262032" y="3657470"/>
            <a:ext cx="2303747" cy="3036757"/>
          </a:xfrm>
          <a:prstGeom prst="rect">
            <a:avLst/>
          </a:prstGeom>
          <a:ln>
            <a:noFill/>
          </a:ln>
          <a:effectLst>
            <a:outerShdw blurRad="127000" dist="317500" dir="2700000" algn="ctr" rotWithShape="0">
              <a:srgbClr val="000000">
                <a:alpha val="50000"/>
              </a:srgbClr>
            </a:outerShdw>
            <a:softEdge rad="112500"/>
          </a:effectLst>
        </p:spPr>
      </p:pic>
      <p:sp>
        <p:nvSpPr>
          <p:cNvPr id="14" name="Textbox"/>
          <p:cNvSpPr/>
          <p:nvPr/>
        </p:nvSpPr>
        <p:spPr>
          <a:xfrm>
            <a:off x="2988859" y="4846320"/>
            <a:ext cx="5841242" cy="1938992"/>
          </a:xfrm>
          <a:prstGeom prst="rect">
            <a:avLst/>
          </a:prstGeom>
        </p:spPr>
        <p:txBody>
          <a:bodyPr wrap="square">
            <a:spAutoFit/>
          </a:bodyPr>
          <a:lstStyle/>
          <a:p>
            <a:r>
              <a:rPr lang="en-US" sz="2000" i="1" dirty="0" smtClean="0">
                <a:effectLst>
                  <a:outerShdw blurRad="38100" dist="38100" dir="2700000" algn="tl">
                    <a:srgbClr val="000000"/>
                  </a:outerShdw>
                </a:effectLst>
                <a:latin typeface="Arial Narrow" pitchFamily="34" charset="0"/>
              </a:rPr>
              <a:t>“Every candid historian will admit that the Baptists have, both philologically and historically, the better of the argument, as to the prevailing mode of baptism. The word </a:t>
            </a:r>
            <a:r>
              <a:rPr lang="en-US" sz="2000" i="1" dirty="0" err="1" smtClean="0">
                <a:effectLst>
                  <a:outerShdw blurRad="38100" dist="38100" dir="2700000" algn="tl">
                    <a:srgbClr val="000000"/>
                  </a:outerShdw>
                </a:effectLst>
                <a:latin typeface="Arial Narrow" pitchFamily="34" charset="0"/>
              </a:rPr>
              <a:t>baptizo</a:t>
            </a:r>
            <a:r>
              <a:rPr lang="en-US" sz="2000" i="1" dirty="0" smtClean="0">
                <a:effectLst>
                  <a:outerShdw blurRad="38100" dist="38100" dir="2700000" algn="tl">
                    <a:srgbClr val="000000"/>
                  </a:outerShdw>
                </a:effectLst>
                <a:latin typeface="Arial Narrow" pitchFamily="34" charset="0"/>
              </a:rPr>
              <a:t> means immersion, both in classical and Biblical Greek, except where it is manifestly used in a tropical sense.” </a:t>
            </a:r>
          </a:p>
          <a:p>
            <a:r>
              <a:rPr lang="en-US" sz="2000" dirty="0" smtClean="0">
                <a:effectLst>
                  <a:outerShdw blurRad="38100" dist="38100" dir="2700000" algn="tl">
                    <a:srgbClr val="000000"/>
                  </a:outerShdw>
                </a:effectLst>
                <a:latin typeface="Arial Narrow" pitchFamily="34" charset="0"/>
              </a:rPr>
              <a:t>(</a:t>
            </a:r>
            <a:r>
              <a:rPr lang="en-US" sz="2000" dirty="0" err="1" smtClean="0">
                <a:effectLst>
                  <a:outerShdw blurRad="38100" dist="38100" dir="2700000" algn="tl">
                    <a:srgbClr val="000000"/>
                  </a:outerShdw>
                </a:effectLst>
                <a:latin typeface="Arial Narrow" pitchFamily="34" charset="0"/>
              </a:rPr>
              <a:t>Dosker</a:t>
            </a:r>
            <a:r>
              <a:rPr lang="en-US" sz="2000" dirty="0" smtClean="0">
                <a:effectLst>
                  <a:outerShdw blurRad="38100" dist="38100" dir="2700000" algn="tl">
                    <a:srgbClr val="000000"/>
                  </a:outerShdw>
                </a:effectLst>
                <a:latin typeface="Arial Narrow" pitchFamily="34" charset="0"/>
              </a:rPr>
              <a:t>, The Dutch Anabaptists  176, Philadelphia, 1921).</a:t>
            </a:r>
            <a:endParaRPr lang="en-US" sz="2000" i="1" dirty="0">
              <a:effectLst>
                <a:outerShdw blurRad="38100" dist="38100" dir="2700000" algn="tl">
                  <a:srgbClr val="000000"/>
                </a:outerShdw>
              </a:effectLst>
              <a:latin typeface="Arial Narrow" pitchFamily="34" charset="0"/>
            </a:endParaRPr>
          </a:p>
        </p:txBody>
      </p:sp>
      <p:sp>
        <p:nvSpPr>
          <p:cNvPr id="15" name="Paragraph Heading"/>
          <p:cNvSpPr/>
          <p:nvPr/>
        </p:nvSpPr>
        <p:spPr>
          <a:xfrm>
            <a:off x="2926080" y="3474720"/>
            <a:ext cx="5779827" cy="461665"/>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pPr>
              <a:spcAft>
                <a:spcPts val="1200"/>
              </a:spcAft>
            </a:pPr>
            <a:r>
              <a:rPr lang="en-US" sz="2400" b="1" spc="150" dirty="0" smtClean="0">
                <a:ln w="11430"/>
                <a:solidFill>
                  <a:srgbClr val="FFC000"/>
                </a:solidFill>
                <a:effectLst>
                  <a:outerShdw blurRad="38100" dist="38100" dir="2700000" algn="tl" rotWithShape="0">
                    <a:srgbClr val="000000"/>
                  </a:outerShdw>
                </a:effectLst>
                <a:latin typeface="Arial Narrow" pitchFamily="34" charset="0"/>
              </a:rPr>
              <a:t>Dr. </a:t>
            </a:r>
            <a:r>
              <a:rPr lang="en-US" sz="2400" b="1" spc="150" dirty="0" err="1" smtClean="0">
                <a:ln w="11430"/>
                <a:solidFill>
                  <a:srgbClr val="FFC000"/>
                </a:solidFill>
                <a:effectLst>
                  <a:outerShdw blurRad="38100" dist="38100" dir="2700000" algn="tl" rotWithShape="0">
                    <a:srgbClr val="000000"/>
                  </a:outerShdw>
                </a:effectLst>
                <a:latin typeface="Arial Narrow" pitchFamily="34" charset="0"/>
              </a:rPr>
              <a:t>Dosker</a:t>
            </a:r>
            <a:r>
              <a:rPr lang="en-US" sz="2400" b="1" spc="150" dirty="0" smtClean="0">
                <a:ln w="11430"/>
                <a:solidFill>
                  <a:srgbClr val="FFC000"/>
                </a:solidFill>
                <a:effectLst>
                  <a:outerShdw blurRad="38100" dist="38100" dir="2700000" algn="tl" rotWithShape="0">
                    <a:srgbClr val="000000"/>
                  </a:outerShdw>
                </a:effectLst>
                <a:latin typeface="Arial Narrow" pitchFamily="34" charset="0"/>
              </a:rPr>
              <a:t> (Presbyterian Professor)</a:t>
            </a:r>
            <a:endParaRPr lang="en-US" sz="2400" b="1" spc="150" dirty="0">
              <a:ln w="11430"/>
              <a:solidFill>
                <a:srgbClr val="FFC000"/>
              </a:solidFill>
              <a:effectLst>
                <a:outerShdw blurRad="38100" dist="38100" dir="2700000" algn="tl" rotWithShape="0">
                  <a:srgbClr val="000000"/>
                </a:outerShdw>
              </a:effectLst>
              <a:latin typeface="Arial Narrow" pitchFamily="34" charset="0"/>
            </a:endParaRPr>
          </a:p>
        </p:txBody>
      </p:sp>
      <p:sp>
        <p:nvSpPr>
          <p:cNvPr id="13" name="Subtitle (From the Enemy's Mouth)"/>
          <p:cNvSpPr/>
          <p:nvPr/>
        </p:nvSpPr>
        <p:spPr>
          <a:xfrm>
            <a:off x="457199" y="2743200"/>
            <a:ext cx="36576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From the Enemy’s Mouth</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
        <p:nvSpPr>
          <p:cNvPr id="12" name="Textbox"/>
          <p:cNvSpPr/>
          <p:nvPr/>
        </p:nvSpPr>
        <p:spPr>
          <a:xfrm>
            <a:off x="2975211" y="4062939"/>
            <a:ext cx="5841242" cy="707886"/>
          </a:xfrm>
          <a:prstGeom prst="rect">
            <a:avLst/>
          </a:prstGeom>
        </p:spPr>
        <p:txBody>
          <a:bodyPr wrap="square">
            <a:spAutoFit/>
          </a:bodyPr>
          <a:lstStyle/>
          <a:p>
            <a:r>
              <a:rPr lang="en-US" sz="2000" dirty="0" smtClean="0">
                <a:solidFill>
                  <a:srgbClr val="0070C0"/>
                </a:solidFill>
                <a:effectLst>
                  <a:outerShdw blurRad="38100" dist="38100" dir="2700000" algn="tl">
                    <a:srgbClr val="000000"/>
                  </a:outerShdw>
                </a:effectLst>
                <a:latin typeface="Arial Narrow" pitchFamily="34" charset="0"/>
              </a:rPr>
              <a:t>Professor of Church History at Presbyterian Theological Seminary, Louisville, says:</a:t>
            </a:r>
            <a:endParaRPr lang="en-US" sz="2000" i="1" dirty="0">
              <a:solidFill>
                <a:srgbClr val="0070C0"/>
              </a:solidFill>
              <a:effectLst>
                <a:outerShdw blurRad="38100" dist="38100" dir="2700000" algn="tl">
                  <a:srgbClr val="000000"/>
                </a:outerShdw>
              </a:effectLst>
              <a:latin typeface="Arial Narrow" pitchFamily="34" charset="0"/>
            </a:endParaRP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262032" y="3657470"/>
            <a:ext cx="2303747" cy="3036757"/>
          </a:xfrm>
          <a:prstGeom prst="rect">
            <a:avLst/>
          </a:prstGeom>
          <a:ln>
            <a:noFill/>
          </a:ln>
          <a:effectLst>
            <a:outerShdw blurRad="127000" dist="317500" dir="2700000" algn="ctr" rotWithShape="0">
              <a:srgbClr val="000000">
                <a:alpha val="50000"/>
              </a:srgbClr>
            </a:outerShdw>
            <a:softEdge rad="112500"/>
          </a:effectLst>
        </p:spPr>
      </p:pic>
      <p:sp>
        <p:nvSpPr>
          <p:cNvPr id="14" name="Textbox"/>
          <p:cNvSpPr/>
          <p:nvPr/>
        </p:nvSpPr>
        <p:spPr>
          <a:xfrm>
            <a:off x="2743200" y="4297680"/>
            <a:ext cx="6309360" cy="2862322"/>
          </a:xfrm>
          <a:prstGeom prst="rect">
            <a:avLst/>
          </a:prstGeom>
        </p:spPr>
        <p:txBody>
          <a:bodyPr wrap="square">
            <a:spAutoFit/>
          </a:bodyPr>
          <a:lstStyle/>
          <a:p>
            <a:r>
              <a:rPr lang="en-US" dirty="0" smtClean="0">
                <a:effectLst>
                  <a:outerShdw blurRad="38100" dist="38100" dir="2700000" algn="tl">
                    <a:srgbClr val="000000"/>
                  </a:outerShdw>
                </a:effectLst>
                <a:latin typeface="Arial Narrow" pitchFamily="34" charset="0"/>
              </a:rPr>
              <a:t>Among all of the sects none had a finer appearance and a greater external sanctity than the Anabaptists. Among   themselves they call each other brother and sister; they curse not; they revile not they swear not, they use no defensive </a:t>
            </a:r>
            <a:r>
              <a:rPr lang="en-US" dirty="0" err="1" smtClean="0">
                <a:effectLst>
                  <a:outerShdw blurRad="38100" dist="38100" dir="2700000" algn="tl">
                    <a:srgbClr val="000000"/>
                  </a:outerShdw>
                </a:effectLst>
                <a:latin typeface="Arial Narrow" pitchFamily="34" charset="0"/>
              </a:rPr>
              <a:t>armour</a:t>
            </a:r>
            <a:r>
              <a:rPr lang="en-US" dirty="0" smtClean="0">
                <a:effectLst>
                  <a:outerShdw blurRad="38100" dist="38100" dir="2700000" algn="tl">
                    <a:srgbClr val="000000"/>
                  </a:outerShdw>
                </a:effectLst>
                <a:latin typeface="Arial Narrow" pitchFamily="34" charset="0"/>
              </a:rPr>
              <a:t>, and at the beginning had no weapons. They never eat or drink immoderately;  they use no clothes that would indicate worldly pride;  they have nothing as individuals but everything in common. They do not go to law before the magistracy and endure everything in patience as they pretend in the Holy Spirit. Who then would believe that under these garments lurk pure ravening wolves?</a:t>
            </a:r>
            <a:endParaRPr lang="en-US" i="1" dirty="0">
              <a:effectLst>
                <a:outerShdw blurRad="38100" dist="38100" dir="2700000" algn="tl">
                  <a:srgbClr val="000000"/>
                </a:outerShdw>
              </a:effectLst>
              <a:latin typeface="Arial Narrow" pitchFamily="34" charset="0"/>
            </a:endParaRPr>
          </a:p>
        </p:txBody>
      </p:sp>
      <p:sp>
        <p:nvSpPr>
          <p:cNvPr id="15" name="Paragraph Heading"/>
          <p:cNvSpPr/>
          <p:nvPr/>
        </p:nvSpPr>
        <p:spPr>
          <a:xfrm>
            <a:off x="2926080" y="3291840"/>
            <a:ext cx="5779827" cy="461665"/>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pPr>
              <a:spcAft>
                <a:spcPts val="1200"/>
              </a:spcAft>
            </a:pPr>
            <a:r>
              <a:rPr lang="en-US" sz="2400" b="1" spc="150" dirty="0" smtClean="0">
                <a:ln w="11430"/>
                <a:solidFill>
                  <a:srgbClr val="FFC000"/>
                </a:solidFill>
                <a:effectLst>
                  <a:outerShdw blurRad="38100" dist="38100" dir="2700000" algn="tl" rotWithShape="0">
                    <a:srgbClr val="000000"/>
                  </a:outerShdw>
                </a:effectLst>
                <a:latin typeface="Arial Narrow" pitchFamily="34" charset="0"/>
              </a:rPr>
              <a:t>Roman Catholic Pastor</a:t>
            </a:r>
            <a:endParaRPr lang="en-US" sz="2400" b="1" spc="150" dirty="0">
              <a:ln w="11430"/>
              <a:solidFill>
                <a:srgbClr val="FFC000"/>
              </a:solidFill>
              <a:effectLst>
                <a:outerShdw blurRad="38100" dist="38100" dir="2700000" algn="tl" rotWithShape="0">
                  <a:srgbClr val="000000"/>
                </a:outerShdw>
              </a:effectLst>
              <a:latin typeface="Arial Narrow" pitchFamily="34" charset="0"/>
            </a:endParaRPr>
          </a:p>
        </p:txBody>
      </p:sp>
      <p:sp>
        <p:nvSpPr>
          <p:cNvPr id="13" name="Subtitle (From the Enemy's Mouth)"/>
          <p:cNvSpPr/>
          <p:nvPr/>
        </p:nvSpPr>
        <p:spPr>
          <a:xfrm>
            <a:off x="457199" y="2743200"/>
            <a:ext cx="36576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From the Enemy’s Mouth</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
        <p:nvSpPr>
          <p:cNvPr id="12" name="Textbox"/>
          <p:cNvSpPr/>
          <p:nvPr/>
        </p:nvSpPr>
        <p:spPr>
          <a:xfrm>
            <a:off x="2975211" y="3840480"/>
            <a:ext cx="5841242" cy="400110"/>
          </a:xfrm>
          <a:prstGeom prst="rect">
            <a:avLst/>
          </a:prstGeom>
        </p:spPr>
        <p:txBody>
          <a:bodyPr wrap="square">
            <a:spAutoFit/>
          </a:bodyPr>
          <a:lstStyle/>
          <a:p>
            <a:r>
              <a:rPr lang="en-US" sz="2000" dirty="0" smtClean="0">
                <a:solidFill>
                  <a:srgbClr val="0070C0"/>
                </a:solidFill>
                <a:effectLst>
                  <a:outerShdw blurRad="38100" dist="38100" dir="2700000" algn="tl">
                    <a:srgbClr val="000000"/>
                  </a:outerShdw>
                </a:effectLst>
                <a:latin typeface="Arial Narrow" pitchFamily="34" charset="0"/>
              </a:rPr>
              <a:t>The Roman Catholic Pastor at </a:t>
            </a:r>
            <a:r>
              <a:rPr lang="en-US" sz="2000" dirty="0" err="1" smtClean="0">
                <a:solidFill>
                  <a:srgbClr val="0070C0"/>
                </a:solidFill>
                <a:effectLst>
                  <a:outerShdw blurRad="38100" dist="38100" dir="2700000" algn="tl">
                    <a:srgbClr val="000000"/>
                  </a:outerShdw>
                </a:effectLst>
                <a:latin typeface="Arial Narrow" pitchFamily="34" charset="0"/>
              </a:rPr>
              <a:t>Feldsberg</a:t>
            </a:r>
            <a:r>
              <a:rPr lang="en-US" sz="2000" dirty="0" smtClean="0">
                <a:solidFill>
                  <a:srgbClr val="0070C0"/>
                </a:solidFill>
                <a:effectLst>
                  <a:outerShdw blurRad="38100" dist="38100" dir="2700000" algn="tl">
                    <a:srgbClr val="000000"/>
                  </a:outerShdw>
                </a:effectLst>
                <a:latin typeface="Arial Narrow" pitchFamily="34" charset="0"/>
              </a:rPr>
              <a:t> in 1604 A.D., says:</a:t>
            </a: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262032" y="3657470"/>
            <a:ext cx="2303747" cy="3036757"/>
          </a:xfrm>
          <a:prstGeom prst="rect">
            <a:avLst/>
          </a:prstGeom>
          <a:ln>
            <a:noFill/>
          </a:ln>
          <a:effectLst>
            <a:outerShdw blurRad="127000" dist="317500" dir="2700000" algn="ctr" rotWithShape="0">
              <a:srgbClr val="000000">
                <a:alpha val="50000"/>
              </a:srgbClr>
            </a:outerShdw>
            <a:softEdge rad="112500"/>
          </a:effectLst>
        </p:spPr>
      </p:pic>
      <p:sp>
        <p:nvSpPr>
          <p:cNvPr id="14" name="Textbox"/>
          <p:cNvSpPr/>
          <p:nvPr/>
        </p:nvSpPr>
        <p:spPr>
          <a:xfrm>
            <a:off x="2743200" y="4572000"/>
            <a:ext cx="6492240" cy="2246769"/>
          </a:xfrm>
          <a:prstGeom prst="rect">
            <a:avLst/>
          </a:prstGeom>
        </p:spPr>
        <p:txBody>
          <a:bodyPr wrap="square">
            <a:spAutoFit/>
          </a:bodyPr>
          <a:lstStyle/>
          <a:p>
            <a:r>
              <a:rPr lang="en-US" sz="2000" i="1" dirty="0" smtClean="0">
                <a:effectLst>
                  <a:outerShdw blurRad="38100" dist="38100" dir="2700000" algn="tl">
                    <a:srgbClr val="000000"/>
                  </a:outerShdw>
                </a:effectLst>
                <a:latin typeface="Arial Narrow" pitchFamily="34" charset="0"/>
              </a:rPr>
              <a:t>“The answers of your questions turns upon the definition of the word. Baptist...There is, therefore, a sense in which we should say that there was a Baptist church in the age of Luther. There is another sense in which we should have to deny the proposition.  I should not readily admit that there was a Baptist church as far back as A.D. 100, though without doubt there were Baptists then, as all Christians were then Baptists.”</a:t>
            </a:r>
            <a:endParaRPr lang="en-US" sz="2000" i="1" dirty="0">
              <a:effectLst>
                <a:outerShdw blurRad="38100" dist="38100" dir="2700000" algn="tl">
                  <a:srgbClr val="000000"/>
                </a:outerShdw>
              </a:effectLst>
              <a:latin typeface="Arial Narrow" pitchFamily="34" charset="0"/>
            </a:endParaRPr>
          </a:p>
        </p:txBody>
      </p:sp>
      <p:sp>
        <p:nvSpPr>
          <p:cNvPr id="15" name="Paragraph Heading"/>
          <p:cNvSpPr/>
          <p:nvPr/>
        </p:nvSpPr>
        <p:spPr>
          <a:xfrm>
            <a:off x="2926080" y="3383280"/>
            <a:ext cx="5779827" cy="461665"/>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pPr>
              <a:spcAft>
                <a:spcPts val="1200"/>
              </a:spcAft>
            </a:pPr>
            <a:r>
              <a:rPr lang="en-US" sz="2400" b="1" spc="150" dirty="0" smtClean="0">
                <a:ln w="11430"/>
                <a:solidFill>
                  <a:srgbClr val="FFC000"/>
                </a:solidFill>
                <a:effectLst>
                  <a:outerShdw blurRad="38100" dist="38100" dir="2700000" algn="tl" rotWithShape="0">
                    <a:srgbClr val="000000"/>
                  </a:outerShdw>
                </a:effectLst>
                <a:latin typeface="Arial Narrow" pitchFamily="34" charset="0"/>
              </a:rPr>
              <a:t>John Clarke Ridpath (Methodist)</a:t>
            </a:r>
            <a:endParaRPr lang="en-US" sz="2400" b="1" spc="150" dirty="0">
              <a:ln w="11430"/>
              <a:solidFill>
                <a:srgbClr val="FFC000"/>
              </a:solidFill>
              <a:effectLst>
                <a:outerShdw blurRad="38100" dist="38100" dir="2700000" algn="tl" rotWithShape="0">
                  <a:srgbClr val="000000"/>
                </a:outerShdw>
              </a:effectLst>
              <a:latin typeface="Arial Narrow" pitchFamily="34" charset="0"/>
            </a:endParaRPr>
          </a:p>
        </p:txBody>
      </p:sp>
      <p:sp>
        <p:nvSpPr>
          <p:cNvPr id="13" name="Subtitle (From the Enemy's Mouth)"/>
          <p:cNvSpPr/>
          <p:nvPr/>
        </p:nvSpPr>
        <p:spPr>
          <a:xfrm>
            <a:off x="457199" y="2743200"/>
            <a:ext cx="36576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From the Enemy’s Mouth</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
        <p:nvSpPr>
          <p:cNvPr id="12" name="Textbox"/>
          <p:cNvSpPr/>
          <p:nvPr/>
        </p:nvSpPr>
        <p:spPr>
          <a:xfrm>
            <a:off x="2834640" y="3931920"/>
            <a:ext cx="5841242" cy="707886"/>
          </a:xfrm>
          <a:prstGeom prst="rect">
            <a:avLst/>
          </a:prstGeom>
        </p:spPr>
        <p:txBody>
          <a:bodyPr wrap="square">
            <a:spAutoFit/>
          </a:bodyPr>
          <a:lstStyle/>
          <a:p>
            <a:r>
              <a:rPr lang="en-US" sz="2000" dirty="0" smtClean="0">
                <a:solidFill>
                  <a:srgbClr val="0070C0"/>
                </a:solidFill>
                <a:effectLst>
                  <a:outerShdw blurRad="38100" dist="38100" dir="2700000" algn="tl">
                    <a:srgbClr val="000000"/>
                  </a:outerShdw>
                </a:effectLst>
                <a:latin typeface="Arial Narrow" pitchFamily="34" charset="0"/>
              </a:rPr>
              <a:t>Professor John Clarke Ridpath, of Du Paw University, evasively answered:</a:t>
            </a:r>
            <a:endParaRPr lang="en-US" sz="2000" i="1" dirty="0">
              <a:solidFill>
                <a:srgbClr val="0070C0"/>
              </a:solidFill>
              <a:effectLst>
                <a:outerShdw blurRad="38100" dist="38100" dir="2700000" algn="tl">
                  <a:srgbClr val="000000"/>
                </a:outerShdw>
              </a:effectLst>
              <a:latin typeface="Arial Narrow" pitchFamily="34" charset="0"/>
            </a:endParaRP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262032" y="3657470"/>
            <a:ext cx="2303747" cy="3036757"/>
          </a:xfrm>
          <a:prstGeom prst="rect">
            <a:avLst/>
          </a:prstGeom>
          <a:ln>
            <a:noFill/>
          </a:ln>
          <a:effectLst>
            <a:outerShdw blurRad="127000" dist="317500" dir="2700000" algn="ctr" rotWithShape="0">
              <a:srgbClr val="000000">
                <a:alpha val="50000"/>
              </a:srgbClr>
            </a:outerShdw>
            <a:softEdge rad="112500"/>
          </a:effectLst>
        </p:spPr>
      </p:pic>
      <p:sp>
        <p:nvSpPr>
          <p:cNvPr id="14" name="Textbox"/>
          <p:cNvSpPr/>
          <p:nvPr/>
        </p:nvSpPr>
        <p:spPr>
          <a:xfrm>
            <a:off x="2743200" y="4572000"/>
            <a:ext cx="6309360" cy="1631216"/>
          </a:xfrm>
          <a:prstGeom prst="rect">
            <a:avLst/>
          </a:prstGeom>
        </p:spPr>
        <p:txBody>
          <a:bodyPr wrap="square">
            <a:spAutoFit/>
          </a:bodyPr>
          <a:lstStyle/>
          <a:p>
            <a:r>
              <a:rPr lang="en-US" sz="2000" dirty="0" smtClean="0">
                <a:effectLst>
                  <a:outerShdw blurRad="38100" dist="38100" dir="2700000" algn="tl">
                    <a:srgbClr val="000000"/>
                  </a:outerShdw>
                </a:effectLst>
                <a:latin typeface="Arial Narrow" pitchFamily="34" charset="0"/>
              </a:rPr>
              <a:t>“Some men of weight in church history, and notably the German scholar, Ludwig Keller, of Munster, would find a continuous relation between the Anabaptists of the Reformation period and individual sects like the Waldenses, and through them a line of free and possibly evangelical churches, back to the early days of the church.”</a:t>
            </a:r>
            <a:endParaRPr lang="en-US" sz="2000" i="1" dirty="0">
              <a:effectLst>
                <a:outerShdw blurRad="38100" dist="38100" dir="2700000" algn="tl">
                  <a:srgbClr val="000000"/>
                </a:outerShdw>
              </a:effectLst>
              <a:latin typeface="Arial Narrow" pitchFamily="34" charset="0"/>
            </a:endParaRPr>
          </a:p>
        </p:txBody>
      </p:sp>
      <p:sp>
        <p:nvSpPr>
          <p:cNvPr id="15" name="Paragraph Heading"/>
          <p:cNvSpPr/>
          <p:nvPr/>
        </p:nvSpPr>
        <p:spPr>
          <a:xfrm>
            <a:off x="2926080" y="3383280"/>
            <a:ext cx="5779827" cy="461665"/>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pPr>
              <a:spcAft>
                <a:spcPts val="1200"/>
              </a:spcAft>
            </a:pPr>
            <a:r>
              <a:rPr lang="en-US" sz="2400" b="1" spc="150" dirty="0" smtClean="0">
                <a:ln w="11430"/>
                <a:solidFill>
                  <a:srgbClr val="FFC000"/>
                </a:solidFill>
                <a:effectLst>
                  <a:outerShdw blurRad="38100" dist="38100" dir="2700000" algn="tl" rotWithShape="0">
                    <a:srgbClr val="000000"/>
                  </a:outerShdw>
                </a:effectLst>
                <a:latin typeface="Arial Narrow" pitchFamily="34" charset="0"/>
              </a:rPr>
              <a:t>Professor Walker (Harvard University)</a:t>
            </a:r>
            <a:endParaRPr lang="en-US" sz="2400" b="1" spc="150" dirty="0">
              <a:ln w="11430"/>
              <a:solidFill>
                <a:srgbClr val="FFC000"/>
              </a:solidFill>
              <a:effectLst>
                <a:outerShdw blurRad="38100" dist="38100" dir="2700000" algn="tl" rotWithShape="0">
                  <a:srgbClr val="000000"/>
                </a:outerShdw>
              </a:effectLst>
              <a:latin typeface="Arial Narrow" pitchFamily="34" charset="0"/>
            </a:endParaRPr>
          </a:p>
        </p:txBody>
      </p:sp>
      <p:sp>
        <p:nvSpPr>
          <p:cNvPr id="13" name="Subtitle (From the Enemy's Mouth)"/>
          <p:cNvSpPr/>
          <p:nvPr/>
        </p:nvSpPr>
        <p:spPr>
          <a:xfrm>
            <a:off x="457199" y="2743200"/>
            <a:ext cx="36576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From the Enemy’s Mouth</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
        <p:nvSpPr>
          <p:cNvPr id="12" name="Textbox"/>
          <p:cNvSpPr/>
          <p:nvPr/>
        </p:nvSpPr>
        <p:spPr>
          <a:xfrm>
            <a:off x="2651760" y="3931920"/>
            <a:ext cx="6492240" cy="400110"/>
          </a:xfrm>
          <a:prstGeom prst="rect">
            <a:avLst/>
          </a:prstGeom>
        </p:spPr>
        <p:txBody>
          <a:bodyPr wrap="square">
            <a:spAutoFit/>
          </a:bodyPr>
          <a:lstStyle/>
          <a:p>
            <a:r>
              <a:rPr lang="en-US" sz="2000" dirty="0" smtClean="0">
                <a:solidFill>
                  <a:srgbClr val="0070C0"/>
                </a:solidFill>
                <a:effectLst>
                  <a:outerShdw blurRad="38100" dist="38100" dir="2700000" algn="tl">
                    <a:srgbClr val="000000"/>
                  </a:outerShdw>
                </a:effectLst>
                <a:latin typeface="Arial Narrow" pitchFamily="34" charset="0"/>
              </a:rPr>
              <a:t>Professor Walker, Professor of Church History in Harvard University:</a:t>
            </a:r>
            <a:endParaRPr lang="en-US" sz="2000" i="1" dirty="0">
              <a:solidFill>
                <a:srgbClr val="0070C0"/>
              </a:solidFill>
              <a:effectLst>
                <a:outerShdw blurRad="38100" dist="38100" dir="2700000" algn="tl">
                  <a:srgbClr val="000000"/>
                </a:outerShdw>
              </a:effectLst>
              <a:latin typeface="Arial Narrow" pitchFamily="34" charset="0"/>
            </a:endParaRP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262032" y="3657470"/>
            <a:ext cx="2303747" cy="3036757"/>
          </a:xfrm>
          <a:prstGeom prst="rect">
            <a:avLst/>
          </a:prstGeom>
          <a:ln>
            <a:noFill/>
          </a:ln>
          <a:effectLst>
            <a:outerShdw blurRad="127000" dist="317500" dir="2700000" algn="ctr" rotWithShape="0">
              <a:srgbClr val="000000">
                <a:alpha val="50000"/>
              </a:srgbClr>
            </a:outerShdw>
            <a:softEdge rad="112500"/>
          </a:effectLst>
        </p:spPr>
      </p:pic>
      <p:sp>
        <p:nvSpPr>
          <p:cNvPr id="14" name="Textbox"/>
          <p:cNvSpPr/>
          <p:nvPr/>
        </p:nvSpPr>
        <p:spPr>
          <a:xfrm>
            <a:off x="2743200" y="4114800"/>
            <a:ext cx="6400800" cy="2631490"/>
          </a:xfrm>
          <a:prstGeom prst="rect">
            <a:avLst/>
          </a:prstGeom>
        </p:spPr>
        <p:txBody>
          <a:bodyPr wrap="square">
            <a:spAutoFit/>
          </a:bodyPr>
          <a:lstStyle/>
          <a:p>
            <a:pPr>
              <a:spcAft>
                <a:spcPts val="600"/>
              </a:spcAft>
            </a:pPr>
            <a:r>
              <a:rPr lang="en-US" sz="2000" i="1" dirty="0" smtClean="0">
                <a:effectLst>
                  <a:outerShdw blurRad="38100" dist="38100" dir="2700000" algn="tl">
                    <a:srgbClr val="000000"/>
                  </a:outerShdw>
                </a:effectLst>
                <a:latin typeface="Arial Narrow" pitchFamily="34" charset="0"/>
              </a:rPr>
              <a:t>“The </a:t>
            </a:r>
            <a:r>
              <a:rPr lang="en-US" sz="2000" i="1" dirty="0" err="1" smtClean="0">
                <a:effectLst>
                  <a:outerShdw blurRad="38100" dist="38100" dir="2700000" algn="tl">
                    <a:srgbClr val="000000"/>
                  </a:outerShdw>
                </a:effectLst>
                <a:latin typeface="Arial Narrow" pitchFamily="34" charset="0"/>
              </a:rPr>
              <a:t>Hussite</a:t>
            </a:r>
            <a:r>
              <a:rPr lang="en-US" sz="2000" i="1" dirty="0" smtClean="0">
                <a:effectLst>
                  <a:outerShdw blurRad="38100" dist="38100" dir="2700000" algn="tl">
                    <a:srgbClr val="000000"/>
                  </a:outerShdw>
                </a:effectLst>
                <a:latin typeface="Arial Narrow" pitchFamily="34" charset="0"/>
              </a:rPr>
              <a:t>: renounced all rites and ceremonies of the Catholic Church;  they ridicule our doctrine and practice in both sacraments ; they deny odes and elect officers from among the laity;  they receive no other rule than the Bible they admit none to their communion until they are dipped in water or baptized;  and they reckon one another without distinction or rank to be called brothers and sisters” </a:t>
            </a:r>
          </a:p>
          <a:p>
            <a:r>
              <a:rPr lang="en-US" sz="2000" dirty="0" smtClean="0">
                <a:effectLst>
                  <a:outerShdw blurRad="38100" dist="38100" dir="2700000" algn="tl">
                    <a:srgbClr val="000000"/>
                  </a:outerShdw>
                </a:effectLst>
                <a:latin typeface="Arial Narrow" pitchFamily="34" charset="0"/>
              </a:rPr>
              <a:t>(</a:t>
            </a:r>
            <a:r>
              <a:rPr lang="en-US" sz="2000" dirty="0" err="1" smtClean="0">
                <a:effectLst>
                  <a:outerShdw blurRad="38100" dist="38100" dir="2700000" algn="tl">
                    <a:srgbClr val="000000"/>
                  </a:outerShdw>
                </a:effectLst>
                <a:latin typeface="Arial Narrow" pitchFamily="34" charset="0"/>
              </a:rPr>
              <a:t>Ivemy's</a:t>
            </a:r>
            <a:r>
              <a:rPr lang="en-US" sz="2000" dirty="0" smtClean="0">
                <a:effectLst>
                  <a:outerShdw blurRad="38100" dist="38100" dir="2700000" algn="tl">
                    <a:srgbClr val="000000"/>
                  </a:outerShdw>
                </a:effectLst>
                <a:latin typeface="Arial Narrow" pitchFamily="34" charset="0"/>
              </a:rPr>
              <a:t> History of Baptists, Vol. 1, page 70)</a:t>
            </a:r>
            <a:endParaRPr lang="en-US" sz="2000" dirty="0">
              <a:effectLst>
                <a:outerShdw blurRad="38100" dist="38100" dir="2700000" algn="tl">
                  <a:srgbClr val="000000"/>
                </a:outerShdw>
              </a:effectLst>
              <a:latin typeface="Arial Narrow" pitchFamily="34" charset="0"/>
            </a:endParaRPr>
          </a:p>
        </p:txBody>
      </p:sp>
      <p:sp>
        <p:nvSpPr>
          <p:cNvPr id="15" name="Paragraph Heading"/>
          <p:cNvSpPr/>
          <p:nvPr/>
        </p:nvSpPr>
        <p:spPr>
          <a:xfrm>
            <a:off x="2926080" y="3383280"/>
            <a:ext cx="5779827" cy="461665"/>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pPr>
              <a:spcAft>
                <a:spcPts val="1200"/>
              </a:spcAft>
            </a:pPr>
            <a:r>
              <a:rPr lang="en-US" sz="2400" b="1" spc="150" dirty="0" smtClean="0">
                <a:ln w="11430"/>
                <a:solidFill>
                  <a:srgbClr val="FFC000"/>
                </a:solidFill>
                <a:effectLst>
                  <a:outerShdw blurRad="38100" dist="38100" dir="2700000" algn="tl" rotWithShape="0">
                    <a:srgbClr val="000000"/>
                  </a:outerShdw>
                </a:effectLst>
                <a:latin typeface="Arial Narrow" pitchFamily="34" charset="0"/>
              </a:rPr>
              <a:t>Erasmus (Roman Catholic)</a:t>
            </a:r>
            <a:endParaRPr lang="en-US" sz="2400" b="1" spc="150" dirty="0">
              <a:ln w="11430"/>
              <a:solidFill>
                <a:srgbClr val="FFC000"/>
              </a:solidFill>
              <a:effectLst>
                <a:outerShdw blurRad="38100" dist="38100" dir="2700000" algn="tl" rotWithShape="0">
                  <a:srgbClr val="000000"/>
                </a:outerShdw>
              </a:effectLst>
              <a:latin typeface="Arial Narrow" pitchFamily="34" charset="0"/>
            </a:endParaRPr>
          </a:p>
        </p:txBody>
      </p:sp>
      <p:sp>
        <p:nvSpPr>
          <p:cNvPr id="13" name="Subtitle (From the Enemy's Mouth)"/>
          <p:cNvSpPr/>
          <p:nvPr/>
        </p:nvSpPr>
        <p:spPr>
          <a:xfrm>
            <a:off x="457199" y="2743200"/>
            <a:ext cx="36576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From the Enemy’s Mouth</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262032" y="3657470"/>
            <a:ext cx="2303747" cy="3036757"/>
          </a:xfrm>
          <a:prstGeom prst="rect">
            <a:avLst/>
          </a:prstGeom>
          <a:ln>
            <a:noFill/>
          </a:ln>
          <a:effectLst>
            <a:outerShdw blurRad="127000" dist="317500" dir="2700000" algn="ctr" rotWithShape="0">
              <a:srgbClr val="000000">
                <a:alpha val="50000"/>
              </a:srgbClr>
            </a:outerShdw>
            <a:softEdge rad="112500"/>
          </a:effectLst>
        </p:spPr>
      </p:pic>
      <p:sp>
        <p:nvSpPr>
          <p:cNvPr id="14" name="Textbox"/>
          <p:cNvSpPr/>
          <p:nvPr/>
        </p:nvSpPr>
        <p:spPr>
          <a:xfrm>
            <a:off x="2743200" y="4114800"/>
            <a:ext cx="6400800" cy="2631490"/>
          </a:xfrm>
          <a:prstGeom prst="rect">
            <a:avLst/>
          </a:prstGeom>
        </p:spPr>
        <p:txBody>
          <a:bodyPr wrap="square">
            <a:spAutoFit/>
          </a:bodyPr>
          <a:lstStyle/>
          <a:p>
            <a:pPr>
              <a:spcAft>
                <a:spcPts val="600"/>
              </a:spcAft>
            </a:pPr>
            <a:r>
              <a:rPr lang="en-US" sz="2000" i="1" dirty="0" smtClean="0">
                <a:effectLst>
                  <a:outerShdw blurRad="38100" dist="38100" dir="2700000" algn="tl">
                    <a:srgbClr val="000000"/>
                  </a:outerShdw>
                </a:effectLst>
                <a:latin typeface="Arial Narrow" pitchFamily="34" charset="0"/>
              </a:rPr>
              <a:t>“It is then incontrovertibly evident, that the first Christian Church planted on earth was in respect of' baptism, as now distinguished, a Baptist Church. The second church planted on earth was also a Baptist church (Acts 8:5-13). The third church of note, and in order of time, was the church of Caesarea. This church was evidently a Baptist church…To these, I might add all the churches in the New Testament, etc.” </a:t>
            </a:r>
          </a:p>
          <a:p>
            <a:r>
              <a:rPr lang="en-US" sz="2000" dirty="0" smtClean="0">
                <a:effectLst>
                  <a:outerShdw blurRad="38100" dist="38100" dir="2700000" algn="tl">
                    <a:srgbClr val="000000"/>
                  </a:outerShdw>
                </a:effectLst>
                <a:latin typeface="Arial Narrow" pitchFamily="34" charset="0"/>
              </a:rPr>
              <a:t>(See Debate with Walker, pp. 262, 263)</a:t>
            </a:r>
            <a:endParaRPr lang="en-US" sz="2000" dirty="0">
              <a:effectLst>
                <a:outerShdw blurRad="38100" dist="38100" dir="2700000" algn="tl">
                  <a:srgbClr val="000000"/>
                </a:outerShdw>
              </a:effectLst>
              <a:latin typeface="Arial Narrow" pitchFamily="34" charset="0"/>
            </a:endParaRPr>
          </a:p>
        </p:txBody>
      </p:sp>
      <p:sp>
        <p:nvSpPr>
          <p:cNvPr id="15" name="Paragraph Heading"/>
          <p:cNvSpPr/>
          <p:nvPr/>
        </p:nvSpPr>
        <p:spPr>
          <a:xfrm>
            <a:off x="2926080" y="3383280"/>
            <a:ext cx="5779827" cy="461665"/>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pPr>
              <a:spcAft>
                <a:spcPts val="1200"/>
              </a:spcAft>
            </a:pPr>
            <a:r>
              <a:rPr lang="en-US" sz="2400" b="1" spc="150" dirty="0" smtClean="0">
                <a:ln w="11430"/>
                <a:solidFill>
                  <a:srgbClr val="FFC000"/>
                </a:solidFill>
                <a:effectLst>
                  <a:outerShdw blurRad="38100" dist="38100" dir="2700000" algn="tl" rotWithShape="0">
                    <a:srgbClr val="000000"/>
                  </a:outerShdw>
                </a:effectLst>
                <a:latin typeface="Arial Narrow" pitchFamily="34" charset="0"/>
              </a:rPr>
              <a:t>Alexander Campbell (Church of Christ)</a:t>
            </a:r>
            <a:endParaRPr lang="en-US" sz="2400" b="1" spc="150" dirty="0">
              <a:ln w="11430"/>
              <a:solidFill>
                <a:srgbClr val="FFC000"/>
              </a:solidFill>
              <a:effectLst>
                <a:outerShdw blurRad="38100" dist="38100" dir="2700000" algn="tl" rotWithShape="0">
                  <a:srgbClr val="000000"/>
                </a:outerShdw>
              </a:effectLst>
              <a:latin typeface="Arial Narrow" pitchFamily="34" charset="0"/>
            </a:endParaRPr>
          </a:p>
        </p:txBody>
      </p:sp>
      <p:sp>
        <p:nvSpPr>
          <p:cNvPr id="13" name="Subtitle (From the Enemy's Mouth)"/>
          <p:cNvSpPr/>
          <p:nvPr/>
        </p:nvSpPr>
        <p:spPr>
          <a:xfrm>
            <a:off x="457199" y="2743200"/>
            <a:ext cx="36576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From the Enemy’s Mouth</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262032" y="3657470"/>
            <a:ext cx="2303747" cy="3036757"/>
          </a:xfrm>
          <a:prstGeom prst="rect">
            <a:avLst/>
          </a:prstGeom>
          <a:ln>
            <a:noFill/>
          </a:ln>
          <a:effectLst>
            <a:outerShdw blurRad="127000" dist="317500" dir="2700000" algn="ctr" rotWithShape="0">
              <a:srgbClr val="000000">
                <a:alpha val="50000"/>
              </a:srgbClr>
            </a:outerShdw>
            <a:softEdge rad="112500"/>
          </a:effectLst>
        </p:spPr>
      </p:pic>
      <p:sp>
        <p:nvSpPr>
          <p:cNvPr id="14" name="Textbox"/>
          <p:cNvSpPr/>
          <p:nvPr/>
        </p:nvSpPr>
        <p:spPr>
          <a:xfrm>
            <a:off x="2926080" y="3657600"/>
            <a:ext cx="5943600" cy="2754600"/>
          </a:xfrm>
          <a:prstGeom prst="rect">
            <a:avLst/>
          </a:prstGeom>
        </p:spPr>
        <p:txBody>
          <a:bodyPr wrap="square">
            <a:spAutoFit/>
          </a:bodyPr>
          <a:lstStyle/>
          <a:p>
            <a:pPr>
              <a:spcAft>
                <a:spcPts val="600"/>
              </a:spcAft>
            </a:pPr>
            <a:r>
              <a:rPr lang="en-US" sz="2400" dirty="0" smtClean="0">
                <a:effectLst>
                  <a:outerShdw blurRad="38100" dist="38100" dir="2700000" algn="tl">
                    <a:srgbClr val="000000"/>
                  </a:outerShdw>
                </a:effectLst>
                <a:latin typeface="Arial Narrow" pitchFamily="34" charset="0"/>
              </a:rPr>
              <a:t>To ask the question again, did. Jesus lie to His disciples or did He speak the truth when He promised the gates of Hell would not prevail against His assembly? </a:t>
            </a:r>
          </a:p>
          <a:p>
            <a:pPr>
              <a:spcAft>
                <a:spcPts val="600"/>
              </a:spcAft>
            </a:pPr>
            <a:r>
              <a:rPr lang="en-US" sz="2400" dirty="0" smtClean="0">
                <a:effectLst>
                  <a:outerShdw blurRad="38100" dist="38100" dir="2700000" algn="tl">
                    <a:srgbClr val="000000"/>
                  </a:outerShdw>
                </a:effectLst>
                <a:latin typeface="Arial Narrow" pitchFamily="34" charset="0"/>
              </a:rPr>
              <a:t>Although persecuted, hunted down like animals, beaten, tortured and murdered, the churches of the Lord carried on His truth in every century.</a:t>
            </a:r>
          </a:p>
        </p:txBody>
      </p:sp>
      <p:sp>
        <p:nvSpPr>
          <p:cNvPr id="13" name="Subtitle (From the Enemy's Mouth)"/>
          <p:cNvSpPr/>
          <p:nvPr/>
        </p:nvSpPr>
        <p:spPr>
          <a:xfrm>
            <a:off x="457200" y="2743200"/>
            <a:ext cx="18288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Conclusion</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pic>
        <p:nvPicPr>
          <p:cNvPr id="10" name="Image (Donatists)" descr="GreekColumns-02.jpg"/>
          <p:cNvPicPr>
            <a:picLocks noChangeAspect="1"/>
          </p:cNvPicPr>
          <p:nvPr/>
        </p:nvPicPr>
        <p:blipFill>
          <a:blip r:embed="rId2" cstate="print"/>
          <a:stretch>
            <a:fillRect/>
          </a:stretch>
        </p:blipFill>
        <p:spPr>
          <a:xfrm>
            <a:off x="262032" y="3657470"/>
            <a:ext cx="2303747" cy="3036757"/>
          </a:xfrm>
          <a:prstGeom prst="rect">
            <a:avLst/>
          </a:prstGeom>
          <a:ln>
            <a:noFill/>
          </a:ln>
          <a:effectLst>
            <a:outerShdw blurRad="127000" dist="317500" dir="2700000" algn="ctr" rotWithShape="0">
              <a:srgbClr val="000000">
                <a:alpha val="50000"/>
              </a:srgbClr>
            </a:outerShdw>
            <a:softEdge rad="112500"/>
          </a:effectLst>
        </p:spPr>
      </p:pic>
      <p:sp>
        <p:nvSpPr>
          <p:cNvPr id="14" name="Textbox"/>
          <p:cNvSpPr/>
          <p:nvPr/>
        </p:nvSpPr>
        <p:spPr>
          <a:xfrm>
            <a:off x="2926080" y="3657600"/>
            <a:ext cx="6400800" cy="2754600"/>
          </a:xfrm>
          <a:prstGeom prst="rect">
            <a:avLst/>
          </a:prstGeom>
        </p:spPr>
        <p:txBody>
          <a:bodyPr wrap="square">
            <a:spAutoFit/>
          </a:bodyPr>
          <a:lstStyle/>
          <a:p>
            <a:pPr>
              <a:spcAft>
                <a:spcPts val="600"/>
              </a:spcAft>
            </a:pPr>
            <a:r>
              <a:rPr lang="en-US" sz="2400" dirty="0" smtClean="0">
                <a:effectLst>
                  <a:outerShdw blurRad="38100" dist="38100" dir="2700000" algn="tl">
                    <a:srgbClr val="000000"/>
                  </a:outerShdw>
                </a:effectLst>
                <a:latin typeface="Arial Narrow" pitchFamily="34" charset="0"/>
              </a:rPr>
              <a:t>Though known by different names throughout history, their purity of life, love for the inspired Scriptures, scriptural baptism, and contention for the separation of Church and State all identify them with Baptists of today.</a:t>
            </a:r>
          </a:p>
          <a:p>
            <a:r>
              <a:rPr lang="en-US" sz="2400" dirty="0" smtClean="0">
                <a:effectLst>
                  <a:outerShdw blurRad="38100" dist="38100" dir="2700000" algn="tl">
                    <a:srgbClr val="000000"/>
                  </a:outerShdw>
                </a:effectLst>
                <a:latin typeface="Arial Narrow" pitchFamily="34" charset="0"/>
              </a:rPr>
              <a:t>No other group possesses such a rich history tracing back to the days of Christ and His Apostles.</a:t>
            </a:r>
            <a:endParaRPr lang="en-US" sz="2400" dirty="0">
              <a:effectLst>
                <a:outerShdw blurRad="38100" dist="38100" dir="2700000" algn="tl">
                  <a:srgbClr val="000000"/>
                </a:outerShdw>
              </a:effectLst>
              <a:latin typeface="Arial Narrow" pitchFamily="34" charset="0"/>
            </a:endParaRPr>
          </a:p>
        </p:txBody>
      </p:sp>
      <p:sp>
        <p:nvSpPr>
          <p:cNvPr id="13" name="Subtitle (From the Enemy's Mouth)"/>
          <p:cNvSpPr/>
          <p:nvPr/>
        </p:nvSpPr>
        <p:spPr>
          <a:xfrm>
            <a:off x="457200" y="2743200"/>
            <a:ext cx="1828800" cy="365760"/>
          </a:xfrm>
          <a:prstGeom prst="rect">
            <a:avLst/>
          </a:prstGeom>
        </p:spPr>
        <p:txBody>
          <a:bodyPr wrap="square">
            <a:prstTxWarp prst="textPlain">
              <a:avLst/>
            </a:prstTxWarp>
            <a:spAutoFit/>
          </a:bodyPr>
          <a:lstStyle/>
          <a:p>
            <a:r>
              <a:rPr lang="en-US" sz="2000" b="1" u="sng" dirty="0" smtClean="0">
                <a:solidFill>
                  <a:srgbClr val="C00000"/>
                </a:solidFill>
                <a:effectLst>
                  <a:outerShdw blurRad="38100" dist="38100" dir="2700000" algn="tl">
                    <a:srgbClr val="000000"/>
                  </a:outerShdw>
                </a:effectLst>
                <a:latin typeface="Arial Narrow" pitchFamily="34" charset="0"/>
              </a:rPr>
              <a:t>Conclusion</a:t>
            </a:r>
          </a:p>
        </p:txBody>
      </p:sp>
      <p:sp>
        <p:nvSpPr>
          <p:cNvPr id="11"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Those of ‘The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9"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20"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sp>
        <p:nvSpPr>
          <p:cNvPr id="16" name="Deuteronomy 6:2"/>
          <p:cNvSpPr/>
          <p:nvPr/>
        </p:nvSpPr>
        <p:spPr>
          <a:xfrm>
            <a:off x="3048000" y="5303520"/>
            <a:ext cx="6096000" cy="1200329"/>
          </a:xfrm>
          <a:prstGeom prst="rect">
            <a:avLst/>
          </a:prstGeom>
        </p:spPr>
        <p:txBody>
          <a:bodyPr wrap="square">
            <a:spAutoFit/>
          </a:bodyPr>
          <a:lstStyle/>
          <a:p>
            <a:r>
              <a:rPr lang="en-US" b="1" dirty="0" smtClean="0">
                <a:solidFill>
                  <a:srgbClr val="FFC000"/>
                </a:solidFill>
                <a:effectLst>
                  <a:outerShdw blurRad="38100" dist="38100" dir="2700000" algn="tl">
                    <a:srgbClr val="000000"/>
                  </a:outerShdw>
                </a:effectLst>
                <a:latin typeface="Arial Narrow" pitchFamily="34" charset="0"/>
              </a:rPr>
              <a:t>That thou </a:t>
            </a:r>
            <a:r>
              <a:rPr lang="en-US" b="1" dirty="0" err="1" smtClean="0">
                <a:solidFill>
                  <a:srgbClr val="FFC000"/>
                </a:solidFill>
                <a:effectLst>
                  <a:outerShdw blurRad="38100" dist="38100" dir="2700000" algn="tl">
                    <a:srgbClr val="000000"/>
                  </a:outerShdw>
                </a:effectLst>
                <a:latin typeface="Arial Narrow" pitchFamily="34" charset="0"/>
              </a:rPr>
              <a:t>mightest</a:t>
            </a:r>
            <a:r>
              <a:rPr lang="en-US" b="1" dirty="0" smtClean="0">
                <a:solidFill>
                  <a:srgbClr val="FFC000"/>
                </a:solidFill>
                <a:effectLst>
                  <a:outerShdw blurRad="38100" dist="38100" dir="2700000" algn="tl">
                    <a:srgbClr val="000000"/>
                  </a:outerShdw>
                </a:effectLst>
                <a:latin typeface="Arial Narrow" pitchFamily="34" charset="0"/>
              </a:rPr>
              <a:t> fear the LORD thy God, to keep all his statutes and his commandments, which I command thee, thou, and thy son, and thy son's son, all the days of thy life; and that thy days may be prolonged.”  </a:t>
            </a:r>
            <a:r>
              <a:rPr lang="en-US" b="1" dirty="0" smtClean="0">
                <a:effectLst>
                  <a:outerShdw blurRad="38100" dist="38100" dir="2700000" algn="tl">
                    <a:srgbClr val="000000"/>
                  </a:outerShdw>
                </a:effectLst>
                <a:latin typeface="Arial Narrow" pitchFamily="34" charset="0"/>
              </a:rPr>
              <a:t>Deuteronomy 6:2</a:t>
            </a:r>
            <a:endParaRPr lang="en-US" b="1" dirty="0">
              <a:effectLst>
                <a:outerShdw blurRad="38100" dist="38100" dir="2700000" algn="tl">
                  <a:srgbClr val="000000"/>
                </a:outerShdw>
              </a:effectLst>
              <a:latin typeface="Arial Narrow" pitchFamily="34" charset="0"/>
            </a:endParaRPr>
          </a:p>
        </p:txBody>
      </p:sp>
      <p:pic>
        <p:nvPicPr>
          <p:cNvPr id="14" name="Image (Anabaptist Bible)" descr="GreekColumns-02.jpg"/>
          <p:cNvPicPr>
            <a:picLocks noChangeAspect="1"/>
          </p:cNvPicPr>
          <p:nvPr/>
        </p:nvPicPr>
        <p:blipFill>
          <a:blip r:embed="rId2" cstate="print"/>
          <a:stretch>
            <a:fillRect/>
          </a:stretch>
        </p:blipFill>
        <p:spPr>
          <a:xfrm>
            <a:off x="365760" y="4572000"/>
            <a:ext cx="2286000" cy="1714499"/>
          </a:xfrm>
          <a:prstGeom prst="roundRect">
            <a:avLst>
              <a:gd name="adj" fmla="val 16667"/>
            </a:avLst>
          </a:prstGeom>
          <a:solidFill>
            <a:schemeClr val="tx1">
              <a:lumMod val="85000"/>
            </a:schemeClr>
          </a:solidFill>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5" name="Textbox 2"/>
          <p:cNvSpPr txBox="1"/>
          <p:nvPr/>
        </p:nvSpPr>
        <p:spPr>
          <a:xfrm>
            <a:off x="2902857" y="4389120"/>
            <a:ext cx="6241143" cy="523220"/>
          </a:xfrm>
          <a:prstGeom prst="rect">
            <a:avLst/>
          </a:prstGeom>
          <a:noFill/>
        </p:spPr>
        <p:txBody>
          <a:bodyPr wrap="square">
            <a:spAutoFit/>
          </a:bodyPr>
          <a:lstStyle/>
          <a:p>
            <a:pPr>
              <a:spcAft>
                <a:spcPts val="600"/>
              </a:spcAft>
              <a:defRPr/>
            </a:pPr>
            <a:r>
              <a:rPr lang="en-US" sz="2800" dirty="0" smtClean="0">
                <a:effectLst>
                  <a:outerShdw blurRad="38100" dist="38100" dir="2700000" algn="tl">
                    <a:srgbClr val="000000"/>
                  </a:outerShdw>
                </a:effectLst>
                <a:latin typeface="Arial Narrow" pitchFamily="34" charset="0"/>
              </a:rPr>
              <a:t>grandchildren to adhere to them as well.</a:t>
            </a:r>
            <a:endParaRPr lang="en-US" sz="2800" dirty="0">
              <a:effectLst>
                <a:outerShdw blurRad="38100" dist="38100" dir="2700000" algn="tl">
                  <a:srgbClr val="000000"/>
                </a:outerShdw>
              </a:effectLst>
              <a:latin typeface="Arial Narrow" pitchFamily="34" charset="0"/>
            </a:endParaRPr>
          </a:p>
        </p:txBody>
      </p:sp>
      <p:sp>
        <p:nvSpPr>
          <p:cNvPr id="11" name="Textbox 1"/>
          <p:cNvSpPr txBox="1"/>
          <p:nvPr/>
        </p:nvSpPr>
        <p:spPr>
          <a:xfrm>
            <a:off x="377372" y="2651760"/>
            <a:ext cx="8461827" cy="1815882"/>
          </a:xfrm>
          <a:prstGeom prst="rect">
            <a:avLst/>
          </a:prstGeom>
          <a:noFill/>
        </p:spPr>
        <p:txBody>
          <a:bodyPr wrap="square">
            <a:spAutoFit/>
          </a:bodyPr>
          <a:lstStyle/>
          <a:p>
            <a:pPr>
              <a:spcAft>
                <a:spcPts val="0"/>
              </a:spcAft>
              <a:defRPr/>
            </a:pPr>
            <a:r>
              <a:rPr lang="en-US" sz="2800" dirty="0">
                <a:effectLst>
                  <a:outerShdw blurRad="38100" dist="38100" dir="2700000" algn="tl">
                    <a:srgbClr val="000000"/>
                  </a:outerShdw>
                </a:effectLst>
                <a:latin typeface="Arial Narrow" pitchFamily="34" charset="0"/>
              </a:rPr>
              <a:t>While so many others disregarded the Holy scriptures, having only a form of godliness, but denying the power thereof, Baptists down through the centuries not only practiced the principles of the Word, but </a:t>
            </a:r>
            <a:r>
              <a:rPr lang="en-US" sz="2800" dirty="0" smtClean="0">
                <a:effectLst>
                  <a:outerShdw blurRad="38100" dist="38100" dir="2700000" algn="tl">
                    <a:srgbClr val="000000"/>
                  </a:outerShdw>
                </a:effectLst>
                <a:latin typeface="Arial Narrow" pitchFamily="34" charset="0"/>
              </a:rPr>
              <a:t>diligently taught their children and  </a:t>
            </a:r>
            <a:endParaRPr lang="en-US" sz="2800" dirty="0">
              <a:effectLst>
                <a:outerShdw blurRad="38100" dist="38100" dir="2700000" algn="tl">
                  <a:srgbClr val="000000"/>
                </a:outerShdw>
              </a:effectLst>
              <a:latin typeface="Arial Narrow" pitchFamily="34" charset="0"/>
            </a:endParaRPr>
          </a:p>
        </p:txBody>
      </p:sp>
      <p:sp>
        <p:nvSpPr>
          <p:cNvPr id="13"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The Baptist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2" name="Header Group"/>
          <p:cNvGrpSpPr/>
          <p:nvPr/>
        </p:nvGrpSpPr>
        <p:grpSpPr>
          <a:xfrm>
            <a:off x="188913" y="203654"/>
            <a:ext cx="8955087" cy="2342309"/>
            <a:chOff x="188913" y="203654"/>
            <a:chExt cx="8955087" cy="2342309"/>
          </a:xfrm>
        </p:grpSpPr>
        <p:pic>
          <p:nvPicPr>
            <p:cNvPr id="18"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9"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6913" y="2967335"/>
            <a:ext cx="5732060" cy="923330"/>
          </a:xfrm>
          <a:prstGeom prst="rect">
            <a:avLst/>
          </a:prstGeom>
          <a:noFill/>
        </p:spPr>
        <p:txBody>
          <a:bodyPr wrap="square" lIns="91440" tIns="45720" rIns="91440" bIns="45720">
            <a:prstTxWarp prst="textPlain">
              <a:avLst/>
            </a:prstTxWarp>
            <a:spAutoFit/>
            <a:scene3d>
              <a:camera prst="orthographicFront"/>
              <a:lightRig rig="threePt" dir="t"/>
            </a:scene3d>
            <a:sp3d extrusionH="57150">
              <a:bevelT w="127000" h="152400" prst="divot"/>
              <a:bevelB w="127000" h="152400"/>
            </a:sp3d>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Arial Black" pitchFamily="34" charset="0"/>
              </a:rPr>
              <a:t>The End</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style.rotation</p:attrName>
                                        </p:attrNameLst>
                                      </p:cBhvr>
                                      <p:tavLst>
                                        <p:tav tm="0">
                                          <p:val>
                                            <p:fltVal val="720"/>
                                          </p:val>
                                        </p:tav>
                                        <p:tav tm="100000">
                                          <p:val>
                                            <p:fltVal val="0"/>
                                          </p:val>
                                        </p:tav>
                                      </p:tavLst>
                                    </p:anim>
                                    <p:anim calcmode="lin" valueType="num">
                                      <p:cBhvr>
                                        <p:cTn id="9" dur="500" fill="hold"/>
                                        <p:tgtEl>
                                          <p:spTgt spid="2"/>
                                        </p:tgtEl>
                                        <p:attrNameLst>
                                          <p:attrName>ppt_h</p:attrName>
                                        </p:attrNameLst>
                                      </p:cBhvr>
                                      <p:tavLst>
                                        <p:tav tm="0">
                                          <p:val>
                                            <p:fltVal val="0"/>
                                          </p:val>
                                        </p:tav>
                                        <p:tav tm="100000">
                                          <p:val>
                                            <p:strVal val="#ppt_h"/>
                                          </p:val>
                                        </p:tav>
                                      </p:tavLst>
                                    </p:anim>
                                    <p:anim calcmode="lin" valueType="num">
                                      <p:cBhvr>
                                        <p:cTn id="10" dur="5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500"/>
                            </p:stCondLst>
                            <p:childTnLst>
                              <p:par>
                                <p:cTn id="12" presetID="56" presetClass="exit" presetSubtype="0" fill="hold" grpId="1" nodeType="afterEffect">
                                  <p:stCondLst>
                                    <p:cond delay="1500"/>
                                  </p:stCondLst>
                                  <p:iterate type="lt">
                                    <p:tmPct val="10000"/>
                                  </p:iterate>
                                  <p:childTnLst>
                                    <p:anim from="(ppt_w)" to="(-ppt_w*2)" calcmode="lin" valueType="num">
                                      <p:cBhvr rctx="PPT">
                                        <p:cTn id="13" dur="500" autoRev="1">
                                          <p:stCondLst>
                                            <p:cond delay="0"/>
                                          </p:stCondLst>
                                        </p:cTn>
                                        <p:tgtEl>
                                          <p:spTgt spid="2"/>
                                        </p:tgtEl>
                                        <p:attrNameLst>
                                          <p:attrName>ppt_w</p:attrName>
                                        </p:attrNameLst>
                                      </p:cBhvr>
                                    </p:anim>
                                    <p:anim by="(ppt_w*0.50)" calcmode="lin" valueType="num">
                                      <p:cBhvr>
                                        <p:cTn id="14" dur="500" decel="50000" autoRev="1">
                                          <p:stCondLst>
                                            <p:cond delay="0"/>
                                          </p:stCondLst>
                                        </p:cTn>
                                        <p:tgtEl>
                                          <p:spTgt spid="2"/>
                                        </p:tgtEl>
                                        <p:attrNameLst>
                                          <p:attrName>ppt_x</p:attrName>
                                        </p:attrNameLst>
                                      </p:cBhvr>
                                    </p:anim>
                                    <p:anim from="(ppt_y)" to="(1+ppt_h/2)" calcmode="lin" valueType="num">
                                      <p:cBhvr>
                                        <p:cTn id="15" dur="1000">
                                          <p:stCondLst>
                                            <p:cond delay="0"/>
                                          </p:stCondLst>
                                        </p:cTn>
                                        <p:tgtEl>
                                          <p:spTgt spid="2"/>
                                        </p:tgtEl>
                                        <p:attrNameLst>
                                          <p:attrName>ppt_y</p:attrName>
                                        </p:attrNameLst>
                                      </p:cBhvr>
                                    </p:anim>
                                    <p:animRot by="21600000">
                                      <p:cBhvr>
                                        <p:cTn id="16" dur="1000">
                                          <p:stCondLst>
                                            <p:cond delay="0"/>
                                          </p:stCondLst>
                                        </p:cTn>
                                        <p:tgtEl>
                                          <p:spTgt spid="2"/>
                                        </p:tgtEl>
                                        <p:attrNameLst>
                                          <p:attrName>r</p:attrName>
                                        </p:attrNameLst>
                                      </p:cBhvr>
                                    </p:animRot>
                                    <p:set>
                                      <p:cBhvr>
                                        <p:cTn id="17"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44000">
              <a:srgbClr val="336600">
                <a:alpha val="67000"/>
              </a:srgbClr>
            </a:gs>
            <a:gs pos="32000">
              <a:schemeClr val="bg1">
                <a:lumMod val="50000"/>
                <a:lumOff val="50000"/>
                <a:alpha val="48000"/>
              </a:schemeClr>
            </a:gs>
          </a:gsLst>
          <a:lin ang="5100000" scaled="0"/>
          <a:tileRect/>
        </a:gradFill>
        <a:effectLst/>
      </p:bgPr>
    </p:bg>
    <p:spTree>
      <p:nvGrpSpPr>
        <p:cNvPr id="1" name=""/>
        <p:cNvGrpSpPr/>
        <p:nvPr/>
      </p:nvGrpSpPr>
      <p:grpSpPr>
        <a:xfrm>
          <a:off x="0" y="0"/>
          <a:ext cx="0" cy="0"/>
          <a:chOff x="0" y="0"/>
          <a:chExt cx="0" cy="0"/>
        </a:xfrm>
      </p:grpSpPr>
      <p:sp>
        <p:nvSpPr>
          <p:cNvPr id="23" name="Job 1:21"/>
          <p:cNvSpPr/>
          <p:nvPr/>
        </p:nvSpPr>
        <p:spPr>
          <a:xfrm>
            <a:off x="3200400" y="5760720"/>
            <a:ext cx="5696857" cy="923330"/>
          </a:xfrm>
          <a:prstGeom prst="rect">
            <a:avLst/>
          </a:prstGeom>
        </p:spPr>
        <p:txBody>
          <a:bodyPr wrap="square">
            <a:spAutoFit/>
          </a:bodyPr>
          <a:lstStyle/>
          <a:p>
            <a:r>
              <a:rPr lang="en-US" b="1" dirty="0" smtClean="0">
                <a:solidFill>
                  <a:srgbClr val="FFC000"/>
                </a:solidFill>
                <a:effectLst>
                  <a:outerShdw blurRad="38100" dist="38100" dir="2700000" algn="tl">
                    <a:srgbClr val="000000"/>
                  </a:outerShdw>
                </a:effectLst>
                <a:latin typeface="Arial Narrow" pitchFamily="34" charset="0"/>
              </a:rPr>
              <a:t>And said, Naked came I out of my mother's womb, and naked shall I return thither: the LORD gave, and the LORD hath taken away; blessed be the name of the LORD.  </a:t>
            </a:r>
            <a:r>
              <a:rPr lang="en-US" b="1" dirty="0" smtClean="0">
                <a:effectLst>
                  <a:outerShdw blurRad="38100" dist="38100" dir="2700000" algn="tl">
                    <a:srgbClr val="000000"/>
                  </a:outerShdw>
                </a:effectLst>
                <a:latin typeface="Arial Narrow" pitchFamily="34" charset="0"/>
              </a:rPr>
              <a:t>Job 1:21</a:t>
            </a:r>
            <a:endParaRPr lang="en-US" b="1" dirty="0">
              <a:effectLst>
                <a:outerShdw blurRad="38100" dist="38100" dir="2700000" algn="tl">
                  <a:srgbClr val="000000"/>
                </a:outerShdw>
              </a:effectLst>
              <a:latin typeface="Arial Narrow" pitchFamily="34" charset="0"/>
            </a:endParaRPr>
          </a:p>
        </p:txBody>
      </p:sp>
      <p:pic>
        <p:nvPicPr>
          <p:cNvPr id="22" name="Image (Anabaptist Bible)" descr="GreekColumns-02.jpg"/>
          <p:cNvPicPr>
            <a:picLocks noChangeAspect="1"/>
          </p:cNvPicPr>
          <p:nvPr/>
        </p:nvPicPr>
        <p:blipFill>
          <a:blip r:embed="rId2" cstate="print"/>
          <a:stretch>
            <a:fillRect/>
          </a:stretch>
        </p:blipFill>
        <p:spPr>
          <a:xfrm>
            <a:off x="365760" y="4572000"/>
            <a:ext cx="2286000" cy="1714499"/>
          </a:xfrm>
          <a:prstGeom prst="roundRect">
            <a:avLst>
              <a:gd name="adj" fmla="val 16667"/>
            </a:avLst>
          </a:prstGeom>
          <a:solidFill>
            <a:schemeClr val="tx1">
              <a:lumMod val="85000"/>
            </a:schemeClr>
          </a:solidFill>
          <a:ln>
            <a:noFill/>
          </a:ln>
          <a:effectLst>
            <a:outerShdw blurRad="127000" dist="444500" dir="2700000" algn="tl" rotWithShape="0">
              <a:srgbClr val="000000">
                <a:alpha val="50000"/>
              </a:srgbClr>
            </a:outerShdw>
          </a:effectLst>
          <a:scene3d>
            <a:camera prst="orthographicFront"/>
            <a:lightRig rig="contrasting" dir="t">
              <a:rot lat="0" lon="0" rev="4200000"/>
            </a:lightRig>
          </a:scene3d>
          <a:sp3d extrusionH="88900" contourW="88900" prstMaterial="metal">
            <a:bevelT w="381000" h="114300"/>
            <a:bevelB w="381000" h="114300"/>
            <a:contourClr>
              <a:schemeClr val="accent1">
                <a:lumMod val="75000"/>
              </a:schemeClr>
            </a:contourClr>
          </a:sp3d>
        </p:spPr>
      </p:pic>
      <p:sp>
        <p:nvSpPr>
          <p:cNvPr id="16" name="Textbox 3"/>
          <p:cNvSpPr/>
          <p:nvPr/>
        </p:nvSpPr>
        <p:spPr>
          <a:xfrm>
            <a:off x="3062514" y="4480560"/>
            <a:ext cx="6081486" cy="954107"/>
          </a:xfrm>
          <a:prstGeom prst="rect">
            <a:avLst/>
          </a:prstGeom>
        </p:spPr>
        <p:txBody>
          <a:bodyPr wrap="square">
            <a:spAutoFit/>
          </a:bodyPr>
          <a:lstStyle/>
          <a:p>
            <a:pPr>
              <a:spcAft>
                <a:spcPts val="0"/>
              </a:spcAft>
              <a:defRPr/>
            </a:pPr>
            <a:r>
              <a:rPr lang="en-US" sz="2800" dirty="0" smtClean="0">
                <a:effectLst>
                  <a:outerShdw blurRad="38100" dist="38100" dir="2700000" algn="tl">
                    <a:srgbClr val="000000"/>
                  </a:outerShdw>
                </a:effectLst>
                <a:latin typeface="Arial Narrow" pitchFamily="34" charset="0"/>
              </a:rPr>
              <a:t>Stripped of almost every material substance, they had only their lives.</a:t>
            </a:r>
            <a:endParaRPr lang="en-US" sz="2800" dirty="0">
              <a:effectLst>
                <a:outerShdw blurRad="38100" dist="38100" dir="2700000" algn="tl">
                  <a:srgbClr val="000000"/>
                </a:outerShdw>
              </a:effectLst>
              <a:latin typeface="Arial Narrow" pitchFamily="34" charset="0"/>
            </a:endParaRPr>
          </a:p>
        </p:txBody>
      </p:sp>
      <p:sp>
        <p:nvSpPr>
          <p:cNvPr id="17" name="Textbox 2"/>
          <p:cNvSpPr/>
          <p:nvPr/>
        </p:nvSpPr>
        <p:spPr>
          <a:xfrm>
            <a:off x="2968172" y="3931920"/>
            <a:ext cx="3026229" cy="523220"/>
          </a:xfrm>
          <a:prstGeom prst="rect">
            <a:avLst/>
          </a:prstGeom>
        </p:spPr>
        <p:txBody>
          <a:bodyPr wrap="square">
            <a:spAutoFit/>
          </a:bodyPr>
          <a:lstStyle/>
          <a:p>
            <a:pPr>
              <a:spcAft>
                <a:spcPts val="0"/>
              </a:spcAft>
              <a:defRPr/>
            </a:pPr>
            <a:r>
              <a:rPr lang="en-US" sz="2800" dirty="0" smtClean="0">
                <a:effectLst>
                  <a:outerShdw blurRad="38100" dist="38100" dir="2700000" algn="tl">
                    <a:srgbClr val="000000"/>
                  </a:outerShdw>
                </a:effectLst>
                <a:latin typeface="Arial Narrow" pitchFamily="34" charset="0"/>
              </a:rPr>
              <a:t>It was all they had. </a:t>
            </a:r>
          </a:p>
        </p:txBody>
      </p:sp>
      <p:sp>
        <p:nvSpPr>
          <p:cNvPr id="11" name="Textbox 1"/>
          <p:cNvSpPr txBox="1"/>
          <p:nvPr/>
        </p:nvSpPr>
        <p:spPr>
          <a:xfrm>
            <a:off x="377372" y="2946852"/>
            <a:ext cx="8461827" cy="954107"/>
          </a:xfrm>
          <a:prstGeom prst="rect">
            <a:avLst/>
          </a:prstGeom>
          <a:noFill/>
        </p:spPr>
        <p:txBody>
          <a:bodyPr wrap="square">
            <a:spAutoFit/>
          </a:bodyPr>
          <a:lstStyle/>
          <a:p>
            <a:pPr>
              <a:spcAft>
                <a:spcPts val="0"/>
              </a:spcAft>
              <a:defRPr/>
            </a:pPr>
            <a:r>
              <a:rPr lang="en-US" sz="2800" dirty="0">
                <a:effectLst>
                  <a:outerShdw blurRad="38100" dist="38100" dir="2700000" algn="tl">
                    <a:srgbClr val="000000"/>
                  </a:outerShdw>
                </a:effectLst>
                <a:latin typeface="Arial Narrow" pitchFamily="34" charset="0"/>
              </a:rPr>
              <a:t>In our materialistic society we have many possessions near to our heart; these Baptists had only one - the </a:t>
            </a:r>
            <a:r>
              <a:rPr lang="en-US" sz="2800" dirty="0" smtClean="0">
                <a:effectLst>
                  <a:outerShdw blurRad="38100" dist="38100" dir="2700000" algn="tl">
                    <a:srgbClr val="000000"/>
                  </a:outerShdw>
                </a:effectLst>
                <a:latin typeface="Arial Narrow" pitchFamily="34" charset="0"/>
              </a:rPr>
              <a:t>Word of God.</a:t>
            </a:r>
          </a:p>
        </p:txBody>
      </p:sp>
      <p:sp>
        <p:nvSpPr>
          <p:cNvPr id="13" name="Title"/>
          <p:cNvSpPr txBox="1"/>
          <p:nvPr/>
        </p:nvSpPr>
        <p:spPr>
          <a:xfrm>
            <a:off x="217716" y="1188720"/>
            <a:ext cx="5138056" cy="541683"/>
          </a:xfrm>
          <a:prstGeom prst="rect">
            <a:avLst/>
          </a:prstGeom>
          <a:noFill/>
        </p:spPr>
        <p:txBody>
          <a:bodyPr wrap="square">
            <a:prstTxWarp prst="textPlain">
              <a:avLst/>
            </a:prstTxWarp>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FC000"/>
                </a:solidFill>
                <a:effectLst>
                  <a:outerShdw blurRad="127000" dist="127000" dir="2700000" algn="tl" rotWithShape="0">
                    <a:srgbClr val="000000"/>
                  </a:outerShdw>
                </a:effectLst>
                <a:latin typeface="Albert" pitchFamily="2" charset="0"/>
              </a:rPr>
              <a:t>The Baptist Way</a:t>
            </a:r>
            <a:endParaRPr lang="en-US" sz="3200" b="1" spc="150" dirty="0">
              <a:ln w="11430"/>
              <a:solidFill>
                <a:srgbClr val="FFC000"/>
              </a:solidFill>
              <a:effectLst>
                <a:outerShdw blurRad="127000" dist="127000" dir="2700000" algn="tl" rotWithShape="0">
                  <a:srgbClr val="000000"/>
                </a:outerShdw>
              </a:effectLst>
              <a:latin typeface="Albert" pitchFamily="2" charset="0"/>
            </a:endParaRPr>
          </a:p>
        </p:txBody>
      </p:sp>
      <p:grpSp>
        <p:nvGrpSpPr>
          <p:cNvPr id="14" name="Header Group"/>
          <p:cNvGrpSpPr/>
          <p:nvPr/>
        </p:nvGrpSpPr>
        <p:grpSpPr>
          <a:xfrm>
            <a:off x="188913" y="203654"/>
            <a:ext cx="8955087" cy="2342309"/>
            <a:chOff x="188913" y="203654"/>
            <a:chExt cx="8955087" cy="2342309"/>
          </a:xfrm>
        </p:grpSpPr>
        <p:pic>
          <p:nvPicPr>
            <p:cNvPr id="18" name="Header Image" descr="GreekColumns-02.jpg"/>
            <p:cNvPicPr>
              <a:picLocks noChangeAspect="1"/>
            </p:cNvPicPr>
            <p:nvPr/>
          </p:nvPicPr>
          <p:blipFill>
            <a:blip r:embed="rId3" cstate="print"/>
            <a:stretch>
              <a:fillRect/>
            </a:stretch>
          </p:blipFill>
          <p:spPr>
            <a:xfrm>
              <a:off x="5782255" y="304801"/>
              <a:ext cx="3361745" cy="2241162"/>
            </a:xfrm>
            <a:prstGeom prst="rect">
              <a:avLst/>
            </a:prstGeom>
            <a:effectLst>
              <a:softEdge rad="317500"/>
            </a:effectLst>
          </p:spPr>
        </p:pic>
        <p:cxnSp>
          <p:nvCxnSpPr>
            <p:cNvPr id="19" name="Header Underline"/>
            <p:cNvCxnSpPr/>
            <p:nvPr/>
          </p:nvCxnSpPr>
          <p:spPr>
            <a:xfrm>
              <a:off x="188913" y="610054"/>
              <a:ext cx="2873601"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Header Title"/>
            <p:cNvSpPr txBox="1"/>
            <p:nvPr/>
          </p:nvSpPr>
          <p:spPr>
            <a:xfrm>
              <a:off x="188913" y="203654"/>
              <a:ext cx="3192916" cy="400110"/>
            </a:xfrm>
            <a:prstGeom prst="rect">
              <a:avLst/>
            </a:prstGeom>
            <a:noFill/>
          </p:spPr>
          <p:txBody>
            <a:bodyPr wrap="square">
              <a:spAutoFit/>
            </a:bodyPr>
            <a:lstStyle/>
            <a:p>
              <a:pPr>
                <a:defRPr/>
              </a:pPr>
              <a:r>
                <a:rPr lang="en-US" sz="2000" dirty="0" smtClean="0">
                  <a:solidFill>
                    <a:schemeClr val="tx2"/>
                  </a:solidFill>
                  <a:effectLst>
                    <a:outerShdw blurRad="38100" dist="38100" dir="2700000" algn="tl">
                      <a:srgbClr val="000000">
                        <a:alpha val="43137"/>
                      </a:srgbClr>
                    </a:outerShdw>
                  </a:effectLst>
                  <a:latin typeface="Arial" charset="0"/>
                </a:rPr>
                <a:t>The Indestructible Faith</a:t>
              </a:r>
              <a:endParaRPr lang="en-US" sz="2000" dirty="0">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fontScheme name="Twilight">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wilight">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0" t="100000" r="5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0" t="100000" r="50000" b="10000"/>
          </a:path>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75000"/>
                <a:satMod val="105000"/>
              </a:schemeClr>
              <a:schemeClr val="phClr">
                <a:tint val="90000"/>
                <a:satMod val="200000"/>
              </a:schemeClr>
            </a:duotone>
          </a:blip>
          <a:tile tx="0" ty="0" sx="120000" sy="120000" flip="none" algn="tl"/>
        </a:blipFill>
      </a:bgFillStyleLst>
    </a:fmtScheme>
  </a:themeElements>
  <a:objectDefaults/>
  <a:extraClrSchemeLst/>
</a:theme>
</file>

<file path=ppt/theme/theme2.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emplate>
  <TotalTime>23940</TotalTime>
  <Words>6087</Words>
  <Application>Microsoft Office PowerPoint</Application>
  <PresentationFormat>On-screen Show (4:3)</PresentationFormat>
  <Paragraphs>449</Paragraphs>
  <Slides>80</Slides>
  <Notes>8</Notes>
  <HiddenSlides>0</HiddenSlides>
  <MMClips>0</MMClips>
  <ScaleCrop>false</ScaleCrop>
  <HeadingPairs>
    <vt:vector size="4" baseType="variant">
      <vt:variant>
        <vt:lpstr>Theme</vt:lpstr>
      </vt:variant>
      <vt:variant>
        <vt:i4>2</vt:i4>
      </vt:variant>
      <vt:variant>
        <vt:lpstr>Slide Titles</vt:lpstr>
      </vt:variant>
      <vt:variant>
        <vt:i4>80</vt:i4>
      </vt:variant>
    </vt:vector>
  </HeadingPairs>
  <TitlesOfParts>
    <vt:vector size="82" baseType="lpstr">
      <vt:lpstr>Twilight</vt: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Indestructible Faith</dc:title>
  <dc:subject>Baptist History</dc:subject>
  <dc:creator>Mike Maney</dc:creator>
  <cp:lastModifiedBy>Mike</cp:lastModifiedBy>
  <cp:revision>1684</cp:revision>
  <cp:lastPrinted>2016-05-13T19:14:40Z</cp:lastPrinted>
  <dcterms:modified xsi:type="dcterms:W3CDTF">2016-06-23T19:07:19Z</dcterms:modified>
</cp:coreProperties>
</file>